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3" r:id="rId1"/>
  </p:sldMasterIdLst>
  <p:sldIdLst>
    <p:sldId id="256" r:id="rId2"/>
    <p:sldId id="259" r:id="rId3"/>
    <p:sldId id="268" r:id="rId4"/>
    <p:sldId id="294" r:id="rId5"/>
    <p:sldId id="269" r:id="rId6"/>
    <p:sldId id="274" r:id="rId7"/>
    <p:sldId id="271" r:id="rId8"/>
    <p:sldId id="273" r:id="rId9"/>
    <p:sldId id="278" r:id="rId10"/>
    <p:sldId id="275" r:id="rId11"/>
    <p:sldId id="276" r:id="rId12"/>
    <p:sldId id="326" r:id="rId13"/>
    <p:sldId id="346" r:id="rId14"/>
    <p:sldId id="327" r:id="rId15"/>
    <p:sldId id="328" r:id="rId16"/>
    <p:sldId id="279" r:id="rId17"/>
    <p:sldId id="280" r:id="rId18"/>
    <p:sldId id="283" r:id="rId19"/>
    <p:sldId id="281" r:id="rId20"/>
    <p:sldId id="282" r:id="rId21"/>
    <p:sldId id="332" r:id="rId22"/>
    <p:sldId id="333" r:id="rId23"/>
    <p:sldId id="334" r:id="rId24"/>
    <p:sldId id="335" r:id="rId25"/>
    <p:sldId id="336" r:id="rId26"/>
    <p:sldId id="343" r:id="rId27"/>
    <p:sldId id="344" r:id="rId28"/>
    <p:sldId id="345" r:id="rId29"/>
    <p:sldId id="337" r:id="rId30"/>
    <p:sldId id="338" r:id="rId31"/>
    <p:sldId id="339" r:id="rId32"/>
    <p:sldId id="340" r:id="rId33"/>
    <p:sldId id="341" r:id="rId34"/>
    <p:sldId id="342" r:id="rId35"/>
    <p:sldId id="293" r:id="rId36"/>
    <p:sldId id="316" r:id="rId37"/>
    <p:sldId id="317" r:id="rId38"/>
    <p:sldId id="296" r:id="rId39"/>
    <p:sldId id="301" r:id="rId40"/>
    <p:sldId id="299" r:id="rId41"/>
    <p:sldId id="303" r:id="rId42"/>
    <p:sldId id="300" r:id="rId43"/>
    <p:sldId id="304" r:id="rId44"/>
    <p:sldId id="302" r:id="rId45"/>
    <p:sldId id="267" r:id="rId4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5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4" autoAdjust="0"/>
    <p:restoredTop sz="94667" autoAdjust="0"/>
  </p:normalViewPr>
  <p:slideViewPr>
    <p:cSldViewPr>
      <p:cViewPr varScale="1">
        <p:scale>
          <a:sx n="71" d="100"/>
          <a:sy n="71" d="100"/>
        </p:scale>
        <p:origin x="-113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31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2545080"/>
            <a:ext cx="9144000" cy="3255264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2667000"/>
            <a:ext cx="9144000" cy="2739571"/>
          </a:xfrm>
          <a:prstGeom prst="rect">
            <a:avLst/>
          </a:prstGeom>
          <a:solidFill>
            <a:schemeClr val="accent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1" y="5479143"/>
            <a:ext cx="9144000" cy="235857"/>
          </a:xfrm>
          <a:prstGeom prst="rect">
            <a:avLst/>
          </a:pr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599" y="2819400"/>
            <a:ext cx="8686800" cy="1470025"/>
          </a:xfrm>
        </p:spPr>
        <p:txBody>
          <a:bodyPr anchor="b">
            <a:noAutofit/>
          </a:bodyPr>
          <a:lstStyle>
            <a:lvl1pPr>
              <a:defRPr sz="7200" b="0" cap="none" spc="0">
                <a:ln w="1397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99" y="4800600"/>
            <a:ext cx="8001000" cy="5334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2012/6/30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>
            <a:lvl1pPr algn="r">
              <a:defRPr/>
            </a:lvl1pPr>
          </a:lstStyle>
          <a:p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148584" y="4261104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spc="150" dirty="0" smtClean="0">
                <a:solidFill>
                  <a:schemeClr val="accent1"/>
                </a:solidFill>
                <a:sym typeface="Wingdings"/>
              </a:rPr>
              <a:t></a:t>
            </a:r>
            <a:endParaRPr lang="en-US" sz="3200" spc="150" dirty="0">
              <a:solidFill>
                <a:schemeClr val="accent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62399" y="4392168"/>
            <a:ext cx="1219200" cy="365125"/>
          </a:xfrm>
        </p:spPr>
        <p:txBody>
          <a:bodyPr/>
          <a:lstStyle>
            <a:lvl1pPr algn="ctr">
              <a:defRPr sz="2400">
                <a:latin typeface="+mj-lt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818888" y="4261104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spc="150" dirty="0" smtClean="0">
                <a:solidFill>
                  <a:schemeClr val="accent1"/>
                </a:solidFill>
                <a:sym typeface="Wingdings"/>
              </a:rPr>
              <a:t></a:t>
            </a:r>
            <a:endParaRPr lang="en-US" sz="3200" spc="150" dirty="0">
              <a:solidFill>
                <a:schemeClr val="accent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2012/6/30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4591050" y="2409824"/>
            <a:ext cx="6858000" cy="2038351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5400000">
            <a:off x="4668203" y="2570797"/>
            <a:ext cx="6858000" cy="1716405"/>
          </a:xfrm>
          <a:prstGeom prst="rect">
            <a:avLst/>
          </a:prstGeom>
          <a:solidFill>
            <a:schemeClr val="accent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5200" y="274638"/>
            <a:ext cx="1447800" cy="5851525"/>
          </a:xfrm>
        </p:spPr>
        <p:txBody>
          <a:bodyPr vert="eaVert" anchor="b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199" y="274638"/>
            <a:ext cx="6353175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2012/6/30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96000" y="6356350"/>
            <a:ext cx="7620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3681476" y="3354324"/>
            <a:ext cx="6858000" cy="149352"/>
          </a:xfrm>
          <a:prstGeom prst="rect">
            <a:avLst/>
          </a:pr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467544" y="116632"/>
            <a:ext cx="8219256" cy="1054336"/>
          </a:xfrm>
        </p:spPr>
        <p:txBody>
          <a:bodyPr>
            <a:normAutofit/>
          </a:bodyPr>
          <a:lstStyle>
            <a:lvl1pPr>
              <a:defRPr sz="4500">
                <a:latin typeface="华文楷体" pitchFamily="2" charset="-122"/>
                <a:ea typeface="华文楷体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2012/6/30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5259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Wingdings" pitchFamily="2" charset="2"/>
              <a:buChar char="n"/>
              <a:defRPr sz="3200">
                <a:latin typeface="华文楷体" pitchFamily="2" charset="-122"/>
                <a:ea typeface="华文楷体" pitchFamily="2" charset="-122"/>
              </a:defRPr>
            </a:lvl1pPr>
            <a:lvl2pPr marL="742950" indent="-285750">
              <a:buClr>
                <a:schemeClr val="accent3"/>
              </a:buClr>
              <a:buSzPct val="60000"/>
              <a:buFont typeface="Wingdings" pitchFamily="2" charset="2"/>
              <a:buChar char="n"/>
              <a:defRPr sz="2800">
                <a:latin typeface="华文楷体" pitchFamily="2" charset="-122"/>
                <a:ea typeface="华文楷体" pitchFamily="2" charset="-122"/>
              </a:defRPr>
            </a:lvl2pPr>
            <a:lvl3pPr marL="1143000" indent="-228600">
              <a:buClr>
                <a:srgbClr val="00B0F0"/>
              </a:buClr>
              <a:buSzPct val="50000"/>
              <a:buFont typeface="Wingdings" pitchFamily="2" charset="2"/>
              <a:buChar char="n"/>
              <a:defRPr sz="2400">
                <a:latin typeface="华文楷体" pitchFamily="2" charset="-122"/>
                <a:ea typeface="华文楷体" pitchFamily="2" charset="-122"/>
              </a:defRPr>
            </a:lvl3pPr>
            <a:lvl4pPr>
              <a:defRPr sz="1800">
                <a:latin typeface="华文楷体" pitchFamily="2" charset="-122"/>
                <a:ea typeface="华文楷体" pitchFamily="2" charset="-122"/>
              </a:defRPr>
            </a:lvl4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2545080"/>
            <a:ext cx="9144000" cy="3255264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1" y="2667000"/>
            <a:ext cx="9144000" cy="2739571"/>
          </a:xfrm>
          <a:prstGeom prst="rect">
            <a:avLst/>
          </a:pr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" y="5479143"/>
            <a:ext cx="9144000" cy="235857"/>
          </a:xfrm>
          <a:prstGeom prst="rect">
            <a:avLst/>
          </a:prstGeom>
          <a:solidFill>
            <a:schemeClr val="accent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819400"/>
            <a:ext cx="8686800" cy="1463040"/>
          </a:xfrm>
        </p:spPr>
        <p:txBody>
          <a:bodyPr anchor="b" anchorCtr="0">
            <a:noAutofit/>
          </a:bodyPr>
          <a:lstStyle>
            <a:lvl1pPr algn="ctr">
              <a:defRPr sz="72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499" y="4800600"/>
            <a:ext cx="8001000" cy="548640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2012/6/30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59352" y="4389120"/>
            <a:ext cx="1216152" cy="365125"/>
          </a:xfrm>
        </p:spPr>
        <p:txBody>
          <a:bodyPr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818888" y="4261104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spc="150" dirty="0" smtClean="0">
                <a:solidFill>
                  <a:srgbClr val="FFFFFF"/>
                </a:solidFill>
                <a:sym typeface="Wingdings"/>
              </a:rPr>
              <a:t></a:t>
            </a:r>
            <a:endParaRPr lang="en-US" sz="3200" spc="150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48584" y="4261104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spc="150" dirty="0" smtClean="0">
                <a:solidFill>
                  <a:srgbClr val="FFFFFF"/>
                </a:solidFill>
                <a:sym typeface="Wingdings"/>
              </a:rPr>
              <a:t></a:t>
            </a:r>
            <a:endParaRPr lang="en-US" sz="3200" spc="150" dirty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华文楷体" pitchFamily="2" charset="-122"/>
                <a:ea typeface="华文楷体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indent="-342900">
              <a:buFont typeface="Wingdings" pitchFamily="2" charset="2"/>
              <a:buChar char="n"/>
              <a:defRPr sz="2800">
                <a:latin typeface="华文楷体" pitchFamily="2" charset="-122"/>
                <a:ea typeface="华文楷体" pitchFamily="2" charset="-122"/>
              </a:defRPr>
            </a:lvl1pPr>
            <a:lvl2pPr marL="742950" indent="-285750">
              <a:buFont typeface="Wingdings" pitchFamily="2" charset="2"/>
              <a:buChar char="n"/>
              <a:defRPr sz="2400">
                <a:latin typeface="华文楷体" pitchFamily="2" charset="-122"/>
                <a:ea typeface="华文楷体" pitchFamily="2" charset="-122"/>
              </a:defRPr>
            </a:lvl2pPr>
            <a:lvl3pPr marL="1143000" indent="-228600">
              <a:buFont typeface="Wingdings" pitchFamily="2" charset="2"/>
              <a:buChar char="n"/>
              <a:defRPr sz="2000">
                <a:latin typeface="华文楷体" pitchFamily="2" charset="-122"/>
                <a:ea typeface="华文楷体" pitchFamily="2" charset="-122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 marL="342900" indent="-342900">
              <a:buFont typeface="Wingdings" pitchFamily="2" charset="2"/>
              <a:buChar char="n"/>
              <a:defRPr sz="2800">
                <a:latin typeface="华文楷体" pitchFamily="2" charset="-122"/>
                <a:ea typeface="华文楷体" pitchFamily="2" charset="-122"/>
              </a:defRPr>
            </a:lvl1pPr>
            <a:lvl2pPr marL="742950" indent="-285750">
              <a:buFont typeface="Wingdings" pitchFamily="2" charset="2"/>
              <a:buChar char="n"/>
              <a:defRPr sz="2400">
                <a:latin typeface="华文楷体" pitchFamily="2" charset="-122"/>
                <a:ea typeface="华文楷体" pitchFamily="2" charset="-122"/>
              </a:defRPr>
            </a:lvl2pPr>
            <a:lvl3pPr marL="1143000" indent="-228600">
              <a:buFont typeface="Wingdings" pitchFamily="2" charset="2"/>
              <a:buChar char="n"/>
              <a:defRPr sz="2000">
                <a:latin typeface="华文楷体" pitchFamily="2" charset="-122"/>
                <a:ea typeface="华文楷体" pitchFamily="2" charset="-122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2012/6/30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华文楷体" pitchFamily="2" charset="-122"/>
                <a:ea typeface="华文楷体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 b="1">
                <a:latin typeface="华文楷体" pitchFamily="2" charset="-122"/>
                <a:ea typeface="华文楷体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 b="1">
                <a:latin typeface="华文楷体" pitchFamily="2" charset="-122"/>
                <a:ea typeface="华文楷体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2012/6/30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2012/6/30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2012/6/30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5638800" cy="946150"/>
          </a:xfrm>
        </p:spPr>
        <p:txBody>
          <a:bodyPr anchor="ctr">
            <a:noAutofit/>
          </a:bodyPr>
          <a:lstStyle>
            <a:lvl1pPr algn="l">
              <a:defRPr sz="4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912" y="1719072"/>
            <a:ext cx="8247888" cy="45354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2012/6/30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6172200" y="161544"/>
            <a:ext cx="2971800" cy="11521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48400" y="274320"/>
            <a:ext cx="2743200" cy="94488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Rectangle 8"/>
          <p:cNvSpPr/>
          <p:nvPr/>
        </p:nvSpPr>
        <p:spPr>
          <a:xfrm>
            <a:off x="6144768" y="134112"/>
            <a:ext cx="76200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44768" y="134112"/>
            <a:ext cx="76200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6880" y="1717040"/>
            <a:ext cx="8249920" cy="4531360"/>
          </a:xfrm>
          <a:solidFill>
            <a:schemeClr val="bg2">
              <a:lumMod val="60000"/>
              <a:lumOff val="40000"/>
            </a:schemeClr>
          </a:solidFill>
          <a:effectLst>
            <a:outerShdw blurRad="76200" dist="38100" dir="3600000" algn="ctr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2012/6/30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6172200" y="161544"/>
            <a:ext cx="2971800" cy="11521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44768" y="134112"/>
            <a:ext cx="76200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5638800" cy="1005840"/>
          </a:xfrm>
        </p:spPr>
        <p:txBody>
          <a:bodyPr anchor="ctr">
            <a:noAutofit/>
          </a:bodyPr>
          <a:lstStyle>
            <a:lvl1pPr algn="l">
              <a:defRPr sz="4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48400" y="228600"/>
            <a:ext cx="2819400" cy="100584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44768" y="134112"/>
            <a:ext cx="76200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0584"/>
            <a:ext cx="9144000" cy="1453896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-27384"/>
            <a:ext cx="9144000" cy="129080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第五级是否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2012/6/30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0" y="1335432"/>
            <a:ext cx="9144000" cy="149352"/>
          </a:xfrm>
          <a:prstGeom prst="rect">
            <a:avLst/>
          </a:prstGeom>
          <a:solidFill>
            <a:srgbClr val="645747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5400" b="0" kern="1200" cap="none" spc="0">
          <a:ln w="13970" cmpd="sng">
            <a:solidFill>
              <a:srgbClr val="FFFFFF"/>
            </a:solidFill>
            <a:prstDash val="solid"/>
          </a:ln>
          <a:solidFill>
            <a:srgbClr val="FFFFFF"/>
          </a:solidFill>
          <a:effectLst>
            <a:outerShdw blurRad="63500" dir="3600000" algn="tl" rotWithShape="0">
              <a:srgbClr val="000000">
                <a:alpha val="7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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Courier New" pitchFamily="49" charset="0"/>
        <a:buChar char="o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video/cssurl.ex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ozilla.org/en-US/plugincheck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html5sec.org/" TargetMode="External"/><Relationship Id="rId2" Type="http://schemas.openxmlformats.org/officeDocument/2006/relationships/hyperlink" Target="http://ha.ckers.org/xss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cve.mitre.org/cgi-bin/cvename.cgi?name=CVE-2012-0053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lcamtuf.coredump.cx/clickit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le.com/safari/features.html#security" TargetMode="External"/><Relationship Id="rId2" Type="http://schemas.openxmlformats.org/officeDocument/2006/relationships/hyperlink" Target="http://www.google.com/chrome/intl/zh-CN/privacy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ndows.microsoft.com/zh-CN/internet-explorer/products/ie-9/windows-internet-explorer-9-privacy-statement" TargetMode="External"/><Relationship Id="rId5" Type="http://schemas.openxmlformats.org/officeDocument/2006/relationships/hyperlink" Target="http://www.opera.com/privacy/" TargetMode="External"/><Relationship Id="rId4" Type="http://schemas.openxmlformats.org/officeDocument/2006/relationships/hyperlink" Target="http://www.mozilla.org/enUS/legal/privacy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html5test.com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code.google.com/p/browsersec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www.browserscope.org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mozilla.org/security/" TargetMode="External"/><Relationship Id="rId7" Type="http://schemas.openxmlformats.org/officeDocument/2006/relationships/hyperlink" Target="http://www.apple.com/safari/features.html#security" TargetMode="External"/><Relationship Id="rId2" Type="http://schemas.openxmlformats.org/officeDocument/2006/relationships/hyperlink" Target="http://blog.chromium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icrosoft.com/zh-cn/security/pc-security/ie9.aspx" TargetMode="External"/><Relationship Id="rId5" Type="http://schemas.openxmlformats.org/officeDocument/2006/relationships/hyperlink" Target="http://blogs.msdn.com/b/ie/" TargetMode="External"/><Relationship Id="rId4" Type="http://schemas.openxmlformats.org/officeDocument/2006/relationships/hyperlink" Target="http://www.opera.com/security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video/urlspoof.ex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759044" y="14758"/>
            <a:ext cx="7772400" cy="1470026"/>
          </a:xfrm>
        </p:spPr>
        <p:txBody>
          <a:bodyPr>
            <a:norm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zh-CN" altLang="en-US" sz="5400" b="1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现代浏览器</a:t>
            </a:r>
            <a:r>
              <a:rPr lang="zh-CN" altLang="en-US" b="1" dirty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新</a:t>
            </a:r>
            <a:r>
              <a:rPr lang="zh-CN" altLang="en-US" sz="5400" b="1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安全研究</a:t>
            </a:r>
            <a:endParaRPr lang="zh-CN" altLang="en-US" sz="5400" b="1" dirty="0">
              <a:ln w="50800"/>
              <a:solidFill>
                <a:schemeClr val="bg1">
                  <a:shade val="50000"/>
                </a:schemeClr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19646" y="5877272"/>
            <a:ext cx="309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天融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信 阿尔法实验室 徐少培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8" name="Picture 4" descr="天融信安全论坛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5733256"/>
            <a:ext cx="1080120" cy="42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11760" y="15881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地址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栏攻击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1560" y="41490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存储攻击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31579" y="3851756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页面攻击 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11760" y="508518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状态栏攻击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64288" y="20608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插件攻击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3568" y="197954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 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特性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89045" y="6361583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2012/7/4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9512" y="29249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隐私攻击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84168" y="52199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跨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域攻击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56176" y="14034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标签攻击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15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URL</a:t>
            </a:r>
            <a:r>
              <a:rPr lang="zh-CN" altLang="en-US" dirty="0" smtClean="0"/>
              <a:t>状态栏欺骗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样式处理状态栏欺骗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Chrome,IE,Firefox</a:t>
            </a:r>
            <a:r>
              <a:rPr lang="zh-CN" altLang="en-US" dirty="0" smtClean="0"/>
              <a:t>改变状态栏处理方式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链接无焦点，不出现地址栏，否则相反。</a:t>
            </a:r>
            <a:endParaRPr lang="en-US" altLang="zh-CN" dirty="0" smtClean="0"/>
          </a:p>
          <a:p>
            <a:pPr lvl="2"/>
            <a:r>
              <a:rPr lang="zh-CN" altLang="en-US" dirty="0"/>
              <a:t>地址</a:t>
            </a:r>
            <a:r>
              <a:rPr lang="zh-CN" altLang="en-US" dirty="0" smtClean="0"/>
              <a:t>栏区域越界</a:t>
            </a:r>
            <a:r>
              <a:rPr lang="zh-CN" altLang="en-US" dirty="0"/>
              <a:t>到</a:t>
            </a:r>
            <a:r>
              <a:rPr lang="zh-CN" altLang="en-US" dirty="0" smtClean="0"/>
              <a:t>页面</a:t>
            </a:r>
            <a:r>
              <a:rPr lang="zh-CN" altLang="en-US" dirty="0"/>
              <a:t>区域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CSS3</a:t>
            </a:r>
            <a:r>
              <a:rPr lang="zh-CN" altLang="en-US" dirty="0" smtClean="0"/>
              <a:t>增加阴影，圆角属性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box-shadow</a:t>
            </a:r>
          </a:p>
          <a:p>
            <a:pPr lvl="2"/>
            <a:r>
              <a:rPr lang="en-US" altLang="zh-CN" dirty="0" smtClean="0"/>
              <a:t>border-radius</a:t>
            </a:r>
          </a:p>
          <a:p>
            <a:r>
              <a:rPr lang="zh-CN" altLang="en-US" dirty="0" smtClean="0"/>
              <a:t>未来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伪造浏览器模块攻击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当浏览器模块区域越界，就有被脚本伪造的可能</a:t>
            </a:r>
            <a:endParaRPr lang="en-US" altLang="zh-CN" dirty="0" smtClean="0"/>
          </a:p>
          <a:p>
            <a:r>
              <a:rPr lang="en-US" altLang="zh-CN" dirty="0" smtClean="0">
                <a:hlinkClick r:id="rId2" action="ppaction://hlinkfile"/>
              </a:rPr>
              <a:t>DEMO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3668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CSS</a:t>
            </a:r>
            <a:r>
              <a:rPr lang="zh-CN" altLang="en-US" dirty="0" smtClean="0"/>
              <a:t>状态栏欺骗漏洞编号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810817"/>
            <a:ext cx="4608512" cy="2266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786153"/>
            <a:ext cx="4608512" cy="2659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789040"/>
            <a:ext cx="4140350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987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三</a:t>
            </a:r>
            <a:r>
              <a:rPr lang="zh-CN" altLang="en-US" dirty="0" smtClean="0"/>
              <a:t> 页面标签欺骗攻击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749725"/>
            <a:ext cx="3936966" cy="484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5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页面标签</a:t>
            </a:r>
            <a:endParaRPr lang="zh-CN" altLang="en-US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62" y="1556792"/>
            <a:ext cx="8316793" cy="5118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464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标签欺骗攻击原理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Tabnabbing</a:t>
            </a:r>
            <a:r>
              <a:rPr lang="zh-CN" altLang="en-US" dirty="0" smtClean="0"/>
              <a:t>工作原理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用户正常浏览器网站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检测页面长时间失去焦点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篡改标签图标，标题，页面内容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用户再次</a:t>
            </a:r>
            <a:r>
              <a:rPr lang="zh-CN" altLang="en-US" dirty="0"/>
              <a:t>查看</a:t>
            </a:r>
            <a:r>
              <a:rPr lang="zh-CN" altLang="en-US" dirty="0" smtClean="0"/>
              <a:t>众多打开的标签，假标签产生视觉欺骗。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用户打开伪造页面，登录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跳转真正页面。</a:t>
            </a:r>
            <a:endParaRPr lang="en-US" altLang="zh-CN" dirty="0" smtClean="0"/>
          </a:p>
          <a:p>
            <a:r>
              <a:rPr lang="zh-CN" altLang="en-US" dirty="0"/>
              <a:t>受</a:t>
            </a:r>
            <a:r>
              <a:rPr lang="zh-CN" altLang="en-US" dirty="0" smtClean="0"/>
              <a:t>影响：</a:t>
            </a:r>
            <a:r>
              <a:rPr lang="en-US" altLang="zh-CN" dirty="0" err="1" smtClean="0"/>
              <a:t>Chrome,Firefox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385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标签欺骗攻击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76" y="1543225"/>
            <a:ext cx="8328988" cy="5126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70" y="2270811"/>
            <a:ext cx="8316793" cy="5118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80" y="3005545"/>
            <a:ext cx="8292984" cy="510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047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四</a:t>
            </a:r>
            <a:r>
              <a:rPr lang="zh-CN" altLang="en-US" dirty="0" smtClean="0"/>
              <a:t> 页面欺骗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859453"/>
            <a:ext cx="3672408" cy="452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5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页面欺骗漏洞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处理</a:t>
            </a:r>
            <a:r>
              <a:rPr lang="zh-CN" altLang="en-US" dirty="0"/>
              <a:t>多个</a:t>
            </a:r>
            <a:r>
              <a:rPr lang="zh-CN" altLang="en-US" dirty="0" smtClean="0"/>
              <a:t>函数竞争阻塞发生逻辑错误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导航函数和对话框函数阻塞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Window.open</a:t>
            </a:r>
            <a:r>
              <a:rPr lang="en-US" altLang="zh-CN" dirty="0" smtClean="0"/>
              <a:t>(),</a:t>
            </a:r>
            <a:r>
              <a:rPr lang="en-US" altLang="zh-CN" dirty="0" err="1" smtClean="0"/>
              <a:t>window.location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Alert(),prompt()</a:t>
            </a:r>
          </a:p>
          <a:p>
            <a:pPr lvl="1"/>
            <a:r>
              <a:rPr lang="zh-CN" altLang="en-US" dirty="0" smtClean="0"/>
              <a:t>导航函数和写页面函数阻塞</a:t>
            </a:r>
            <a:endParaRPr lang="en-US" altLang="zh-CN" dirty="0" smtClean="0"/>
          </a:p>
          <a:p>
            <a:pPr lvl="2"/>
            <a:r>
              <a:rPr lang="en-US" altLang="zh-CN" dirty="0" err="1"/>
              <a:t>Window.open</a:t>
            </a:r>
            <a:r>
              <a:rPr lang="en-US" altLang="zh-CN" dirty="0"/>
              <a:t>(),</a:t>
            </a:r>
            <a:r>
              <a:rPr lang="en-US" altLang="zh-CN" dirty="0" err="1" smtClean="0"/>
              <a:t>window.location</a:t>
            </a:r>
            <a:endParaRPr lang="en-US" altLang="zh-CN" dirty="0"/>
          </a:p>
          <a:p>
            <a:pPr lvl="2"/>
            <a:r>
              <a:rPr lang="en-US" altLang="zh-CN" dirty="0" err="1" smtClean="0"/>
              <a:t>Document.write</a:t>
            </a:r>
            <a:r>
              <a:rPr lang="en-US" altLang="zh-CN" dirty="0" smtClean="0"/>
              <a:t>()</a:t>
            </a:r>
          </a:p>
          <a:p>
            <a:r>
              <a:rPr lang="zh-CN" altLang="en-US" dirty="0" smtClean="0"/>
              <a:t>危害：实现域欺骗。实施钓鱼攻击。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328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国内浏览器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国内浏览器普遍存在这个问题</a:t>
            </a:r>
            <a:endParaRPr lang="en-US" altLang="zh-CN" dirty="0"/>
          </a:p>
          <a:p>
            <a:pPr lvl="1"/>
            <a:r>
              <a:rPr lang="en-US" altLang="zh-CN" dirty="0"/>
              <a:t>QQ</a:t>
            </a:r>
            <a:r>
              <a:rPr lang="zh-CN" altLang="en-US" dirty="0"/>
              <a:t>浏览器页面欺骗漏洞</a:t>
            </a:r>
            <a:endParaRPr lang="en-US" altLang="zh-CN" dirty="0"/>
          </a:p>
          <a:p>
            <a:pPr lvl="2"/>
            <a:r>
              <a:rPr lang="en-US" altLang="zh-CN" dirty="0"/>
              <a:t>CNVD-2012-09737</a:t>
            </a:r>
          </a:p>
          <a:p>
            <a:pPr lvl="2"/>
            <a:r>
              <a:rPr lang="en-US" altLang="zh-CN" dirty="0"/>
              <a:t>CNNVD-201202-901</a:t>
            </a:r>
          </a:p>
          <a:p>
            <a:pPr lvl="1"/>
            <a:r>
              <a:rPr lang="zh-CN" altLang="en-US" dirty="0"/>
              <a:t>搜狗浏览器页面欺骗漏洞</a:t>
            </a:r>
            <a:endParaRPr lang="en-US" altLang="zh-CN" dirty="0"/>
          </a:p>
          <a:p>
            <a:pPr lvl="2"/>
            <a:r>
              <a:rPr lang="en-US" altLang="zh-CN" dirty="0"/>
              <a:t>CNVD-2012-09736</a:t>
            </a:r>
          </a:p>
          <a:p>
            <a:pPr lvl="2"/>
            <a:r>
              <a:rPr lang="en-US" altLang="zh-CN" dirty="0"/>
              <a:t>CNNVD-201202-900</a:t>
            </a:r>
          </a:p>
          <a:p>
            <a:pPr lvl="1"/>
            <a:r>
              <a:rPr lang="en-US" altLang="zh-CN" dirty="0" smtClean="0"/>
              <a:t>…………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908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QQ</a:t>
            </a:r>
            <a:r>
              <a:rPr lang="zh-CN" altLang="en-US" dirty="0" smtClean="0"/>
              <a:t>浏览器页面</a:t>
            </a:r>
            <a:r>
              <a:rPr lang="zh-CN" altLang="en-US" dirty="0"/>
              <a:t>欺骗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6792"/>
            <a:ext cx="8669091" cy="5184575"/>
          </a:xfrm>
        </p:spPr>
      </p:pic>
    </p:spTree>
    <p:extLst>
      <p:ext uri="{BB962C8B-B14F-4D97-AF65-F5344CB8AC3E}">
        <p14:creationId xmlns:p14="http://schemas.microsoft.com/office/powerpoint/2010/main" val="149760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 rot="10800000" flipV="1">
            <a:off x="539552" y="260648"/>
            <a:ext cx="8219256" cy="1054336"/>
          </a:xfrm>
        </p:spPr>
        <p:txBody>
          <a:bodyPr/>
          <a:lstStyle/>
          <a:p>
            <a:pPr algn="l"/>
            <a:r>
              <a:rPr lang="zh-CN" altLang="en-US" dirty="0" smtClean="0"/>
              <a:t>谁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525963"/>
          </a:xfrm>
        </p:spPr>
        <p:txBody>
          <a:bodyPr/>
          <a:lstStyle/>
          <a:p>
            <a:r>
              <a:rPr lang="zh-CN" altLang="en-US" dirty="0" smtClean="0"/>
              <a:t>首席安全研究员</a:t>
            </a:r>
            <a:r>
              <a:rPr lang="en-US" altLang="zh-CN" dirty="0" smtClean="0"/>
              <a:t>@</a:t>
            </a:r>
            <a:r>
              <a:rPr lang="zh-CN" altLang="en-US" dirty="0" smtClean="0"/>
              <a:t>天融信阿尔法实验室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Web</a:t>
            </a:r>
            <a:r>
              <a:rPr lang="zh-CN" altLang="en-US" dirty="0" smtClean="0"/>
              <a:t>安全研究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HTML5</a:t>
            </a:r>
            <a:r>
              <a:rPr lang="zh-CN" altLang="en-US" dirty="0" smtClean="0"/>
              <a:t>安全研究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浏览器安全研究</a:t>
            </a:r>
            <a:endParaRPr lang="en-US" altLang="zh-CN" dirty="0" smtClean="0"/>
          </a:p>
          <a:p>
            <a:r>
              <a:rPr lang="en-US" altLang="zh-CN" dirty="0" err="1"/>
              <a:t>x</a:t>
            </a:r>
            <a:r>
              <a:rPr lang="en-US" altLang="zh-CN" dirty="0" err="1" smtClean="0"/>
              <a:t>isigr@XEYE</a:t>
            </a:r>
            <a:r>
              <a:rPr lang="en-US" altLang="zh-CN" dirty="0" smtClean="0"/>
              <a:t> Team</a:t>
            </a:r>
          </a:p>
          <a:p>
            <a:pPr lvl="1"/>
            <a:r>
              <a:rPr lang="en-US" altLang="zh-CN" dirty="0"/>
              <a:t>Web </a:t>
            </a:r>
            <a:r>
              <a:rPr lang="en-US" altLang="zh-CN" dirty="0" smtClean="0"/>
              <a:t>Hacking</a:t>
            </a:r>
          </a:p>
        </p:txBody>
      </p:sp>
    </p:spTree>
    <p:extLst>
      <p:ext uri="{BB962C8B-B14F-4D97-AF65-F5344CB8AC3E}">
        <p14:creationId xmlns:p14="http://schemas.microsoft.com/office/powerpoint/2010/main" val="240479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搜狗浏览器页面欺骗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8795"/>
            <a:ext cx="8424936" cy="5038557"/>
          </a:xfrm>
        </p:spPr>
      </p:pic>
    </p:spTree>
    <p:extLst>
      <p:ext uri="{BB962C8B-B14F-4D97-AF65-F5344CB8AC3E}">
        <p14:creationId xmlns:p14="http://schemas.microsoft.com/office/powerpoint/2010/main" val="30243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五</a:t>
            </a:r>
            <a:r>
              <a:rPr lang="zh-CN" altLang="en-US" dirty="0" smtClean="0"/>
              <a:t> 扩展插件</a:t>
            </a:r>
            <a:r>
              <a:rPr lang="zh-CN" altLang="en-US" dirty="0"/>
              <a:t>攻击</a:t>
            </a:r>
          </a:p>
        </p:txBody>
      </p:sp>
      <p:pic>
        <p:nvPicPr>
          <p:cNvPr id="2050" name="Picture 2" descr="http://www.cms.laithang.com/wp-content/uploads/2011/11/plugi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498" y="2276872"/>
            <a:ext cx="44767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76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插件统计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国外浏览器插件 </a:t>
            </a:r>
            <a:r>
              <a:rPr lang="en-US" altLang="zh-CN" dirty="0"/>
              <a:t>2011</a:t>
            </a:r>
            <a:r>
              <a:rPr lang="zh-CN" altLang="en-US" dirty="0"/>
              <a:t>年统计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大多数</a:t>
            </a:r>
            <a:r>
              <a:rPr lang="zh-CN" altLang="en-US" dirty="0"/>
              <a:t>用户没有意识自己安装了哪些插件</a:t>
            </a:r>
            <a:endParaRPr lang="en-US" altLang="zh-CN" dirty="0"/>
          </a:p>
          <a:p>
            <a:pPr lvl="1"/>
            <a:r>
              <a:rPr lang="zh-CN" altLang="en-US" dirty="0"/>
              <a:t>多数企业中没有部署，以获取最新插件补丁</a:t>
            </a:r>
            <a:endParaRPr lang="en-US" altLang="zh-CN" dirty="0"/>
          </a:p>
          <a:p>
            <a:pPr lvl="1"/>
            <a:r>
              <a:rPr lang="zh-CN" altLang="en-US" dirty="0"/>
              <a:t>安全风险</a:t>
            </a:r>
            <a:r>
              <a:rPr lang="en-US" altLang="zh-CN" dirty="0"/>
              <a:t>80%</a:t>
            </a:r>
            <a:r>
              <a:rPr lang="zh-CN" altLang="en-US" dirty="0"/>
              <a:t>来自插件，</a:t>
            </a:r>
            <a:r>
              <a:rPr lang="en-US" altLang="zh-CN" dirty="0"/>
              <a:t>20%</a:t>
            </a:r>
            <a:r>
              <a:rPr lang="zh-CN" altLang="en-US" dirty="0"/>
              <a:t>来自浏览器自身。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48880"/>
            <a:ext cx="5892890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327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插件</a:t>
            </a:r>
            <a:r>
              <a:rPr lang="zh-CN" altLang="en-US" dirty="0"/>
              <a:t>攻击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恶意插件攻击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插件本身就是恶意程序</a:t>
            </a:r>
            <a:endParaRPr lang="en-US" altLang="zh-CN" dirty="0" smtClean="0"/>
          </a:p>
          <a:p>
            <a:pPr lvl="2"/>
            <a:r>
              <a:rPr lang="zh-CN" altLang="en-US" dirty="0"/>
              <a:t>获取历史记录，账户</a:t>
            </a:r>
            <a:r>
              <a:rPr lang="zh-CN" altLang="en-US" dirty="0" smtClean="0"/>
              <a:t>密码，病毒传播</a:t>
            </a:r>
            <a:r>
              <a:rPr lang="en-US" altLang="zh-CN" dirty="0" smtClean="0"/>
              <a:t>……</a:t>
            </a:r>
          </a:p>
          <a:p>
            <a:r>
              <a:rPr lang="zh-CN" altLang="en-US" dirty="0" smtClean="0"/>
              <a:t>正常插件攻击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插件自身存在漏洞</a:t>
            </a:r>
            <a:endParaRPr lang="en-US" altLang="zh-CN" dirty="0" smtClean="0"/>
          </a:p>
          <a:p>
            <a:pPr lvl="2"/>
            <a:r>
              <a:rPr lang="en-US" altLang="zh-CN" dirty="0"/>
              <a:t>Adobe Acrobat Reader Plugin &lt;= </a:t>
            </a:r>
            <a:r>
              <a:rPr lang="en-US" altLang="zh-CN" dirty="0" smtClean="0"/>
              <a:t>7.0.x</a:t>
            </a:r>
          </a:p>
          <a:p>
            <a:pPr lvl="2"/>
            <a:r>
              <a:rPr lang="en-US" altLang="zh-CN" dirty="0"/>
              <a:t>http://[host]/[filename].pdf#[some text]=</a:t>
            </a:r>
            <a:r>
              <a:rPr lang="en-US" altLang="zh-CN" dirty="0" err="1"/>
              <a:t>javascript</a:t>
            </a:r>
            <a:r>
              <a:rPr lang="en-US" altLang="zh-CN" dirty="0"/>
              <a:t>:[code]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插件无漏洞，但加载有漏洞的程序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如：</a:t>
            </a:r>
            <a:r>
              <a:rPr lang="en-US" altLang="zh-CN" dirty="0" smtClean="0"/>
              <a:t>Flashback</a:t>
            </a:r>
            <a:r>
              <a:rPr lang="zh-CN" altLang="en-US" dirty="0" smtClean="0"/>
              <a:t>，</a:t>
            </a:r>
            <a:r>
              <a:rPr lang="en-US" altLang="zh-CN" dirty="0" smtClean="0"/>
              <a:t>60W Mac</a:t>
            </a:r>
            <a:r>
              <a:rPr lang="zh-CN" altLang="en-US" dirty="0" smtClean="0"/>
              <a:t>僵尸，利用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插件加载恶意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程序，利用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的一个漏洞，获取系统权限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9255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如何防御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用户方面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不安装并卸载未知插件</a:t>
            </a:r>
            <a:endParaRPr lang="en-US" altLang="zh-CN" dirty="0"/>
          </a:p>
          <a:p>
            <a:pPr lvl="2"/>
            <a:r>
              <a:rPr lang="en-US" altLang="zh-CN" dirty="0" err="1"/>
              <a:t>about:plugins</a:t>
            </a:r>
            <a:endParaRPr lang="en-US" altLang="zh-CN" dirty="0"/>
          </a:p>
          <a:p>
            <a:pPr lvl="1"/>
            <a:r>
              <a:rPr lang="zh-CN" altLang="en-US" dirty="0"/>
              <a:t>检查更新插件</a:t>
            </a:r>
            <a:endParaRPr lang="en-US" altLang="zh-CN" dirty="0"/>
          </a:p>
          <a:p>
            <a:pPr lvl="2"/>
            <a:r>
              <a:rPr lang="en-US" altLang="zh-CN" dirty="0">
                <a:hlinkClick r:id="rId2"/>
              </a:rPr>
              <a:t>www.mozilla.org/en-US/plugincheck</a:t>
            </a:r>
            <a:r>
              <a:rPr lang="en-US" altLang="zh-CN" dirty="0" smtClean="0">
                <a:hlinkClick r:id="rId2"/>
              </a:rPr>
              <a:t>/</a:t>
            </a:r>
            <a:endParaRPr lang="en-US" altLang="zh-CN" dirty="0" smtClean="0"/>
          </a:p>
          <a:p>
            <a:pPr lvl="2"/>
            <a:r>
              <a:rPr lang="en-US" altLang="zh-CN" dirty="0"/>
              <a:t>https://browsercheck.qualys.com/</a:t>
            </a:r>
          </a:p>
          <a:p>
            <a:r>
              <a:rPr lang="zh-CN" altLang="en-US" dirty="0" smtClean="0"/>
              <a:t>浏览器方面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提示用户安装的插件有哪些权限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防止插件过粗粒度导致安全隐患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制定更加严格的插件审核机制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防止恶意插件获取用户隐私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726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插件未来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HTML5</a:t>
            </a:r>
            <a:r>
              <a:rPr lang="zh-CN" altLang="en-US" dirty="0" smtClean="0"/>
              <a:t>时代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移动平台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IOS,WindowsPhone</a:t>
            </a:r>
            <a:r>
              <a:rPr lang="zh-CN" altLang="en-US" dirty="0" smtClean="0"/>
              <a:t>不支持</a:t>
            </a:r>
            <a:r>
              <a:rPr lang="en-US" altLang="zh-CN" dirty="0" smtClean="0"/>
              <a:t>flash</a:t>
            </a:r>
          </a:p>
          <a:p>
            <a:pPr lvl="2"/>
            <a:r>
              <a:rPr lang="en-US" altLang="zh-CN" dirty="0" smtClean="0"/>
              <a:t>Adobe</a:t>
            </a:r>
            <a:r>
              <a:rPr lang="zh-CN" altLang="en-US" dirty="0" smtClean="0"/>
              <a:t>放弃移动平台上</a:t>
            </a:r>
            <a:r>
              <a:rPr lang="en-US" altLang="zh-CN" dirty="0" smtClean="0"/>
              <a:t>Flash</a:t>
            </a:r>
            <a:r>
              <a:rPr lang="zh-CN" altLang="en-US" dirty="0" smtClean="0"/>
              <a:t>开发，转向</a:t>
            </a:r>
            <a:r>
              <a:rPr lang="en-US" altLang="zh-CN" dirty="0" smtClean="0"/>
              <a:t>HTML5</a:t>
            </a:r>
          </a:p>
          <a:p>
            <a:pPr lvl="1"/>
            <a:r>
              <a:rPr lang="zh-CN" altLang="en-US" dirty="0" smtClean="0"/>
              <a:t>插件大战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各种扩展，各自</a:t>
            </a:r>
            <a:r>
              <a:rPr lang="zh-CN" altLang="en-US" dirty="0"/>
              <a:t>为</a:t>
            </a:r>
            <a:r>
              <a:rPr lang="zh-CN" altLang="en-US" dirty="0" smtClean="0"/>
              <a:t>战，统一插件平台何时到来？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全面</a:t>
            </a:r>
            <a:r>
              <a:rPr lang="zh-CN" altLang="en-US" dirty="0"/>
              <a:t>输出到</a:t>
            </a:r>
            <a:r>
              <a:rPr lang="en-US" altLang="zh-CN" dirty="0"/>
              <a:t>HTML5</a:t>
            </a:r>
            <a:r>
              <a:rPr lang="zh-CN" altLang="en-US" dirty="0"/>
              <a:t>化只是时间问题</a:t>
            </a:r>
            <a:endParaRPr lang="en-US" altLang="zh-CN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532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六</a:t>
            </a:r>
            <a:r>
              <a:rPr lang="zh-CN" altLang="en-US" dirty="0" smtClean="0"/>
              <a:t> 本地存储</a:t>
            </a:r>
            <a:r>
              <a:rPr lang="zh-CN" altLang="en-US" dirty="0"/>
              <a:t>攻击</a:t>
            </a:r>
          </a:p>
        </p:txBody>
      </p:sp>
      <p:pic>
        <p:nvPicPr>
          <p:cNvPr id="1026" name="Picture 2" descr="Offline &amp; Stor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381" y="2276872"/>
            <a:ext cx="4714875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34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err="1" smtClean="0"/>
              <a:t>localStorage</a:t>
            </a:r>
            <a:r>
              <a:rPr lang="en-US" altLang="zh-CN" dirty="0" smtClean="0"/>
              <a:t>()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4043441"/>
              </p:ext>
            </p:extLst>
          </p:nvPr>
        </p:nvGraphicFramePr>
        <p:xfrm>
          <a:off x="323528" y="2060846"/>
          <a:ext cx="8496944" cy="38164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9177"/>
                <a:gridCol w="609195"/>
                <a:gridCol w="730347"/>
                <a:gridCol w="853218"/>
                <a:gridCol w="5115007"/>
              </a:tblGrid>
              <a:tr h="4018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浏览器</a:t>
                      </a:r>
                      <a:endParaRPr lang="zh-CN" sz="1800" kern="100" dirty="0"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 smtClean="0"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大小</a:t>
                      </a:r>
                      <a:endParaRPr lang="zh-CN" sz="1800" kern="100" dirty="0"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格式</a:t>
                      </a:r>
                      <a:endParaRPr lang="zh-CN" sz="1800" kern="100" dirty="0"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加密</a:t>
                      </a:r>
                      <a:endParaRPr lang="zh-CN" sz="1800" kern="100" dirty="0"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存储路径</a:t>
                      </a:r>
                      <a:endParaRPr lang="zh-CN" sz="1800" kern="100" dirty="0"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70321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Firefox3.0+</a:t>
                      </a:r>
                      <a:endParaRPr lang="zh-CN" sz="16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5M</a:t>
                      </a:r>
                      <a:endParaRPr lang="zh-CN" sz="16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SQLite</a:t>
                      </a:r>
                      <a:endParaRPr lang="zh-CN" sz="16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+mn-lt"/>
                        </a:rPr>
                        <a:t>明文</a:t>
                      </a:r>
                      <a:endParaRPr lang="zh-CN" sz="1600" kern="10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C:\Users\user\AppData\Roaming\Mozilla\Firefox\Profiles\tyraqe3f.default\webappsstore.sqlite</a:t>
                      </a:r>
                      <a:endParaRPr lang="zh-CN" sz="16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70321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Chrome4.0+</a:t>
                      </a:r>
                      <a:endParaRPr lang="zh-CN" sz="16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</a:rPr>
                        <a:t>5M</a:t>
                      </a:r>
                      <a:endParaRPr lang="zh-CN" sz="1600" kern="10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SQLite</a:t>
                      </a:r>
                      <a:endParaRPr lang="zh-CN" sz="16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+mn-lt"/>
                        </a:rPr>
                        <a:t>明文</a:t>
                      </a:r>
                      <a:endParaRPr lang="zh-CN" sz="16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C:\Users\user\AppData\Local\Google\Chrome\User Data\Default\Local Storage\</a:t>
                      </a:r>
                      <a:endParaRPr lang="zh-CN" sz="16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8037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IE8.0+</a:t>
                      </a:r>
                      <a:endParaRPr lang="zh-CN" sz="16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</a:rPr>
                        <a:t>5M</a:t>
                      </a:r>
                      <a:endParaRPr lang="zh-CN" sz="1600" kern="10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XML</a:t>
                      </a:r>
                      <a:endParaRPr lang="zh-CN" sz="16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+mn-lt"/>
                        </a:rPr>
                        <a:t>明文</a:t>
                      </a:r>
                      <a:endParaRPr lang="zh-CN" sz="16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C:\Users\user\AppData\Local\Microsoft\Internet Explorer\</a:t>
                      </a:r>
                      <a:r>
                        <a:rPr lang="en-US" sz="1600" kern="100" dirty="0" err="1">
                          <a:effectLst/>
                          <a:latin typeface="+mn-lt"/>
                        </a:rPr>
                        <a:t>DOMStore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\ </a:t>
                      </a:r>
                      <a:endParaRPr lang="zh-CN" sz="16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8037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Safari4.0+</a:t>
                      </a:r>
                      <a:endParaRPr lang="zh-CN" sz="16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</a:rPr>
                        <a:t>5M</a:t>
                      </a:r>
                      <a:endParaRPr lang="zh-CN" sz="1600" kern="10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SQLite</a:t>
                      </a:r>
                      <a:endParaRPr lang="zh-CN" sz="16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+mn-lt"/>
                        </a:rPr>
                        <a:t>明文</a:t>
                      </a:r>
                      <a:endParaRPr lang="zh-CN" sz="16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C:\Users\user\AppData\Local\Apple Computer\Safari\</a:t>
                      </a:r>
                      <a:r>
                        <a:rPr lang="en-US" sz="1600" kern="100" dirty="0" err="1">
                          <a:effectLst/>
                          <a:latin typeface="+mn-lt"/>
                        </a:rPr>
                        <a:t>LocalStorage</a:t>
                      </a:r>
                      <a:endParaRPr lang="zh-CN" sz="16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4740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Opera10.5+</a:t>
                      </a:r>
                      <a:endParaRPr lang="zh-CN" sz="16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</a:rPr>
                        <a:t>5M</a:t>
                      </a:r>
                      <a:endParaRPr lang="zh-CN" sz="1600" kern="10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</a:rPr>
                        <a:t>XML</a:t>
                      </a:r>
                      <a:endParaRPr lang="zh-CN" sz="1600" kern="10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BASE64 </a:t>
                      </a:r>
                      <a:endParaRPr lang="zh-CN" sz="16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C:\Users\user\AppData\Roaming\Opera\Opera\pstorage\</a:t>
                      </a:r>
                      <a:endParaRPr lang="zh-CN" sz="16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9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HTML5</a:t>
            </a:r>
            <a:r>
              <a:rPr lang="zh-CN" altLang="en-US" dirty="0" smtClean="0"/>
              <a:t>本地存储的安全性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不可替代</a:t>
            </a:r>
            <a:r>
              <a:rPr lang="en-US" altLang="zh-CN" dirty="0" smtClean="0"/>
              <a:t>Cookie</a:t>
            </a:r>
          </a:p>
          <a:p>
            <a:r>
              <a:rPr lang="zh-CN" altLang="en-US" dirty="0" smtClean="0"/>
              <a:t>不要存储敏感信息</a:t>
            </a:r>
            <a:endParaRPr lang="en-US" altLang="zh-CN" dirty="0" smtClean="0"/>
          </a:p>
          <a:p>
            <a:r>
              <a:rPr lang="zh-CN" altLang="en-US" dirty="0" smtClean="0"/>
              <a:t>严格过滤输入输出</a:t>
            </a:r>
            <a:endParaRPr lang="en-US" altLang="zh-CN" dirty="0" smtClean="0"/>
          </a:p>
          <a:p>
            <a:r>
              <a:rPr lang="zh-CN" altLang="en-US" dirty="0" smtClean="0"/>
              <a:t>容易遭到跨目录攻击</a:t>
            </a:r>
            <a:endParaRPr lang="en-US" altLang="zh-CN" dirty="0" smtClean="0"/>
          </a:p>
          <a:p>
            <a:r>
              <a:rPr lang="zh-CN" altLang="en-US" dirty="0" smtClean="0"/>
              <a:t>容易遭到</a:t>
            </a:r>
            <a:r>
              <a:rPr lang="en-US" altLang="zh-CN" dirty="0" smtClean="0"/>
              <a:t>DNS</a:t>
            </a:r>
            <a:r>
              <a:rPr lang="zh-CN" altLang="en-US" dirty="0" smtClean="0"/>
              <a:t>欺骗攻击</a:t>
            </a:r>
            <a:endParaRPr lang="en-US" altLang="zh-CN" dirty="0" smtClean="0"/>
          </a:p>
          <a:p>
            <a:r>
              <a:rPr lang="zh-CN" altLang="en-US" dirty="0" smtClean="0"/>
              <a:t>恶意代码栖息的温床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420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七</a:t>
            </a:r>
            <a:r>
              <a:rPr lang="zh-CN" altLang="en-US" dirty="0" smtClean="0"/>
              <a:t> 绕过安全策略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38" y="2326881"/>
            <a:ext cx="5422366" cy="3521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153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571500" indent="-571500">
              <a:buFont typeface="+mj-ea"/>
              <a:buAutoNum type="ea1JpnChsDbPeriod"/>
            </a:pPr>
            <a:r>
              <a:rPr lang="en-US" altLang="zh-CN" dirty="0" smtClean="0"/>
              <a:t>URL</a:t>
            </a:r>
            <a:r>
              <a:rPr lang="zh-CN" altLang="en-US" dirty="0" smtClean="0"/>
              <a:t>地址栏欺骗攻击</a:t>
            </a:r>
            <a:endParaRPr lang="en-US" altLang="zh-CN" dirty="0" smtClean="0"/>
          </a:p>
          <a:p>
            <a:pPr marL="571500" indent="-571500">
              <a:buFont typeface="+mj-ea"/>
              <a:buAutoNum type="ea1JpnChsDbPeriod"/>
            </a:pPr>
            <a:r>
              <a:rPr lang="en-US" altLang="zh-CN" dirty="0" smtClean="0"/>
              <a:t>URL</a:t>
            </a:r>
            <a:r>
              <a:rPr lang="zh-CN" altLang="en-US" dirty="0" smtClean="0"/>
              <a:t>状态栏欺骗攻击</a:t>
            </a:r>
            <a:endParaRPr lang="en-US" altLang="zh-CN" dirty="0" smtClean="0"/>
          </a:p>
          <a:p>
            <a:pPr marL="571500" indent="-571500">
              <a:buFont typeface="+mj-ea"/>
              <a:buAutoNum type="ea1JpnChsDbPeriod"/>
            </a:pPr>
            <a:r>
              <a:rPr lang="zh-CN" altLang="en-US" dirty="0"/>
              <a:t>页面</a:t>
            </a:r>
            <a:r>
              <a:rPr lang="zh-CN" altLang="en-US" dirty="0" smtClean="0"/>
              <a:t>标签</a:t>
            </a:r>
            <a:r>
              <a:rPr lang="zh-CN" altLang="en-US" dirty="0"/>
              <a:t>欺骗攻击</a:t>
            </a:r>
            <a:endParaRPr lang="en-US" altLang="zh-CN" dirty="0"/>
          </a:p>
          <a:p>
            <a:pPr marL="571500" indent="-571500">
              <a:buFont typeface="+mj-ea"/>
              <a:buAutoNum type="ea1JpnChsDbPeriod"/>
            </a:pPr>
            <a:r>
              <a:rPr lang="zh-CN" altLang="en-US" dirty="0" smtClean="0"/>
              <a:t>页面</a:t>
            </a:r>
            <a:r>
              <a:rPr lang="zh-CN" altLang="en-US" dirty="0"/>
              <a:t>解析欺骗攻击</a:t>
            </a:r>
            <a:endParaRPr lang="en-US" altLang="zh-CN" dirty="0" smtClean="0"/>
          </a:p>
          <a:p>
            <a:pPr marL="571500" indent="-571500">
              <a:buFont typeface="+mj-ea"/>
              <a:buAutoNum type="ea1JpnChsDbPeriod"/>
            </a:pPr>
            <a:r>
              <a:rPr lang="zh-CN" altLang="en-US" dirty="0" smtClean="0"/>
              <a:t>扩展插件</a:t>
            </a:r>
            <a:r>
              <a:rPr lang="zh-CN" altLang="en-US" dirty="0"/>
              <a:t>攻击</a:t>
            </a:r>
            <a:endParaRPr lang="en-US" altLang="zh-CN" dirty="0"/>
          </a:p>
          <a:p>
            <a:pPr marL="571500" indent="-571500">
              <a:buFont typeface="+mj-ea"/>
              <a:buAutoNum type="ea1JpnChsDbPeriod"/>
            </a:pPr>
            <a:r>
              <a:rPr lang="zh-CN" altLang="en-US" dirty="0" smtClean="0"/>
              <a:t>本地存储攻击</a:t>
            </a:r>
            <a:endParaRPr lang="en-US" altLang="zh-CN" dirty="0" smtClean="0"/>
          </a:p>
          <a:p>
            <a:pPr marL="571500" indent="-571500">
              <a:buFont typeface="+mj-ea"/>
              <a:buAutoNum type="ea1JpnChsDbPeriod"/>
            </a:pPr>
            <a:r>
              <a:rPr lang="zh-CN" altLang="en-US" dirty="0" smtClean="0"/>
              <a:t>绕过安全策略</a:t>
            </a:r>
            <a:endParaRPr lang="en-US" altLang="zh-CN" dirty="0" smtClean="0"/>
          </a:p>
          <a:p>
            <a:pPr marL="571500" indent="-571500">
              <a:buFont typeface="+mj-ea"/>
              <a:buAutoNum type="ea1JpnChsDbPeriod"/>
            </a:pPr>
            <a:r>
              <a:rPr lang="zh-CN" altLang="en-US" dirty="0" smtClean="0"/>
              <a:t>隐私</a:t>
            </a:r>
            <a:r>
              <a:rPr lang="zh-CN" altLang="en-US" dirty="0"/>
              <a:t>安全</a:t>
            </a:r>
            <a:endParaRPr lang="en-US" altLang="zh-CN" dirty="0" smtClean="0"/>
          </a:p>
          <a:p>
            <a:pPr marL="571500" indent="-571500">
              <a:buFont typeface="+mj-ea"/>
              <a:buAutoNum type="ea1JpnChsDbPeriod"/>
            </a:pPr>
            <a:r>
              <a:rPr lang="zh-CN" altLang="en-US" dirty="0" smtClean="0"/>
              <a:t>特性差异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6560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绕过</a:t>
            </a:r>
            <a:r>
              <a:rPr lang="en-US" altLang="zh-CN" dirty="0"/>
              <a:t>XSS</a:t>
            </a:r>
            <a:r>
              <a:rPr lang="zh-CN" altLang="en-US" dirty="0"/>
              <a:t>防御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844824"/>
            <a:ext cx="8496944" cy="4525963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绕过</a:t>
            </a:r>
            <a:r>
              <a:rPr lang="en-US" altLang="zh-CN" dirty="0"/>
              <a:t>XSS</a:t>
            </a:r>
            <a:r>
              <a:rPr lang="zh-CN" altLang="en-US" dirty="0" smtClean="0"/>
              <a:t>防御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XSS filter</a:t>
            </a:r>
          </a:p>
          <a:p>
            <a:pPr lvl="2"/>
            <a:r>
              <a:rPr lang="en-US" altLang="zh-CN" dirty="0" smtClean="0"/>
              <a:t>IE8+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Chrome4+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Safari5+</a:t>
            </a:r>
            <a:r>
              <a:rPr lang="zh-CN" altLang="en-US" dirty="0" smtClean="0"/>
              <a:t>，</a:t>
            </a:r>
            <a:r>
              <a:rPr lang="en-US" altLang="zh-CN" dirty="0" smtClean="0"/>
              <a:t>FF(</a:t>
            </a:r>
            <a:r>
              <a:rPr lang="en-US" altLang="zh-CN" dirty="0" err="1" smtClean="0"/>
              <a:t>noscript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各种代码变型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双参数：</a:t>
            </a:r>
            <a:r>
              <a:rPr lang="en-US" altLang="zh-CN" dirty="0" smtClean="0"/>
              <a:t>p1=&lt;script&gt;prompt(1);/*&amp;p2</a:t>
            </a:r>
            <a:r>
              <a:rPr lang="en-US" altLang="zh-CN" dirty="0"/>
              <a:t>=*/&lt;/script&gt;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注释：</a:t>
            </a:r>
            <a:r>
              <a:rPr lang="en-US" altLang="zh-CN" dirty="0"/>
              <a:t> &lt;script&gt;/*///*/alert(1);&lt;/script</a:t>
            </a:r>
            <a:r>
              <a:rPr lang="en-US" altLang="zh-CN" dirty="0" smtClean="0"/>
              <a:t>&gt;</a:t>
            </a:r>
          </a:p>
          <a:p>
            <a:pPr lvl="2"/>
            <a:r>
              <a:rPr lang="zh-CN" altLang="en-US" dirty="0" smtClean="0"/>
              <a:t>自动闭合：</a:t>
            </a:r>
            <a:r>
              <a:rPr lang="en-US" altLang="zh-CN" dirty="0"/>
              <a:t> &lt;</a:t>
            </a:r>
            <a:r>
              <a:rPr lang="en-US" altLang="zh-CN" dirty="0" err="1"/>
              <a:t>img</a:t>
            </a:r>
            <a:r>
              <a:rPr lang="en-US" altLang="zh-CN" dirty="0"/>
              <a:t> </a:t>
            </a:r>
            <a:r>
              <a:rPr lang="en-US" altLang="zh-CN" dirty="0" err="1"/>
              <a:t>src</a:t>
            </a:r>
            <a:r>
              <a:rPr lang="en-US" altLang="zh-CN" dirty="0"/>
              <a:t>="</a:t>
            </a:r>
            <a:r>
              <a:rPr lang="en-US" altLang="zh-CN" dirty="0" err="1"/>
              <a:t>noexist</a:t>
            </a:r>
            <a:r>
              <a:rPr lang="en-US" altLang="zh-CN" dirty="0"/>
              <a:t>" </a:t>
            </a:r>
            <a:r>
              <a:rPr lang="en-US" altLang="zh-CN" dirty="0" err="1"/>
              <a:t>onerror</a:t>
            </a:r>
            <a:r>
              <a:rPr lang="en-US" altLang="zh-CN" dirty="0"/>
              <a:t>=alert();//</a:t>
            </a:r>
          </a:p>
          <a:p>
            <a:pPr lvl="2"/>
            <a:r>
              <a:rPr lang="en-US" altLang="zh-CN" dirty="0" smtClean="0"/>
              <a:t>UTF-7</a:t>
            </a:r>
            <a:r>
              <a:rPr lang="zh-CN" altLang="en-US" dirty="0" smtClean="0"/>
              <a:t>：</a:t>
            </a:r>
            <a:r>
              <a:rPr lang="en-US" altLang="zh-CN" dirty="0"/>
              <a:t> +ADw-script+AD4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data URIs</a:t>
            </a:r>
            <a:r>
              <a:rPr lang="zh-CN" altLang="en-US" dirty="0" smtClean="0"/>
              <a:t>：</a:t>
            </a:r>
            <a:r>
              <a:rPr lang="en-US" altLang="zh-CN" dirty="0"/>
              <a:t> data:[</a:t>
            </a:r>
            <a:r>
              <a:rPr lang="en-US" altLang="zh-CN" dirty="0" err="1"/>
              <a:t>mediatype</a:t>
            </a:r>
            <a:r>
              <a:rPr lang="en-US" altLang="zh-CN" dirty="0"/>
              <a:t>][;base64],data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更多：</a:t>
            </a:r>
            <a:r>
              <a:rPr lang="en-US" altLang="zh-CN" dirty="0">
                <a:hlinkClick r:id="rId2"/>
              </a:rPr>
              <a:t>ha.ckers.org/xss.html</a:t>
            </a:r>
            <a:r>
              <a:rPr lang="zh-CN" altLang="en-US" dirty="0"/>
              <a:t>，</a:t>
            </a:r>
            <a:r>
              <a:rPr lang="en-US" altLang="zh-CN" dirty="0">
                <a:hlinkClick r:id="rId3"/>
              </a:rPr>
              <a:t>html5sec.org</a:t>
            </a:r>
            <a:endParaRPr lang="en-US" altLang="zh-CN" dirty="0"/>
          </a:p>
          <a:p>
            <a:pPr lvl="2"/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197250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绕</a:t>
            </a:r>
            <a:r>
              <a:rPr lang="zh-CN" altLang="en-US" dirty="0"/>
              <a:t>过</a:t>
            </a:r>
            <a:r>
              <a:rPr lang="en-US" altLang="zh-CN" dirty="0"/>
              <a:t>SOP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绕过</a:t>
            </a:r>
            <a:r>
              <a:rPr lang="en-US" altLang="zh-CN" dirty="0" smtClean="0"/>
              <a:t>SOP</a:t>
            </a:r>
          </a:p>
          <a:p>
            <a:pPr lvl="1"/>
            <a:r>
              <a:rPr lang="en-US" altLang="zh-CN" dirty="0" err="1" smtClean="0"/>
              <a:t>Flash&amp;Silverlight</a:t>
            </a:r>
            <a:r>
              <a:rPr lang="en-US" altLang="zh-CN" dirty="0" smtClean="0"/>
              <a:t>- </a:t>
            </a:r>
            <a:r>
              <a:rPr lang="en-US" altLang="zh-CN" dirty="0"/>
              <a:t>crossdomain.xml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HTML5 –</a:t>
            </a:r>
            <a:r>
              <a:rPr lang="en-US" altLang="zh-CN" dirty="0" err="1" smtClean="0"/>
              <a:t>Postmessage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CORS</a:t>
            </a:r>
          </a:p>
          <a:p>
            <a:pPr lvl="2"/>
            <a:r>
              <a:rPr lang="en-US" altLang="zh-CN" dirty="0" smtClean="0"/>
              <a:t>CSRF with CORS bypass SOP</a:t>
            </a:r>
          </a:p>
          <a:p>
            <a:pPr lvl="2"/>
            <a:r>
              <a:rPr lang="en-US" altLang="zh-CN" dirty="0" err="1" smtClean="0"/>
              <a:t>Webworkers+CORS+Websocket</a:t>
            </a:r>
            <a:r>
              <a:rPr lang="en-US" altLang="zh-CN" dirty="0" smtClean="0"/>
              <a:t>=Web Botnet</a:t>
            </a:r>
          </a:p>
          <a:p>
            <a:pPr lvl="1"/>
            <a:r>
              <a:rPr lang="en-US" altLang="zh-CN" dirty="0" err="1"/>
              <a:t>DragAndDropJacking</a:t>
            </a:r>
            <a:endParaRPr lang="en-US" altLang="zh-CN" dirty="0"/>
          </a:p>
          <a:p>
            <a:pPr lvl="2"/>
            <a:r>
              <a:rPr lang="zh-CN" altLang="en-US" dirty="0"/>
              <a:t>获取数据</a:t>
            </a:r>
            <a:endParaRPr lang="en-US" altLang="zh-CN" dirty="0"/>
          </a:p>
          <a:p>
            <a:pPr lvl="2"/>
            <a:r>
              <a:rPr lang="zh-CN" altLang="en-US" dirty="0"/>
              <a:t>绕过</a:t>
            </a:r>
            <a:r>
              <a:rPr lang="en-US" altLang="zh-CN" dirty="0"/>
              <a:t>CSRF</a:t>
            </a:r>
            <a:r>
              <a:rPr lang="zh-CN" altLang="en-US" dirty="0" smtClean="0"/>
              <a:t>防御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浏览器自身特性缺陷导致绕过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扩展插件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3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/>
              <a:t>绕过</a:t>
            </a:r>
            <a:r>
              <a:rPr lang="en-US" altLang="zh-CN" dirty="0" err="1" smtClean="0"/>
              <a:t>HttpOnly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Apache </a:t>
            </a:r>
            <a:r>
              <a:rPr lang="en-US" altLang="zh-CN" dirty="0" err="1" smtClean="0"/>
              <a:t>httpOnly</a:t>
            </a:r>
            <a:r>
              <a:rPr lang="en-US" altLang="zh-CN" dirty="0" smtClean="0"/>
              <a:t> Cookie Disclosure</a:t>
            </a:r>
          </a:p>
          <a:p>
            <a:pPr lvl="1"/>
            <a:r>
              <a:rPr lang="en-US" altLang="zh-CN" dirty="0"/>
              <a:t>CVE: </a:t>
            </a:r>
            <a:r>
              <a:rPr lang="en-US" altLang="zh-CN" dirty="0">
                <a:hlinkClick r:id="rId2"/>
              </a:rPr>
              <a:t>2012-0053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Apache Cookie &gt;4 K </a:t>
            </a:r>
            <a:endParaRPr lang="en-US" altLang="zh-CN" dirty="0"/>
          </a:p>
          <a:p>
            <a:pPr lvl="1"/>
            <a:r>
              <a:rPr lang="zh-CN" altLang="en-US" dirty="0" smtClean="0"/>
              <a:t>页面返回</a:t>
            </a:r>
            <a:r>
              <a:rPr lang="en-US" altLang="zh-CN" dirty="0" smtClean="0"/>
              <a:t>400</a:t>
            </a:r>
            <a:r>
              <a:rPr lang="zh-CN" altLang="en-US" dirty="0" smtClean="0"/>
              <a:t>错误，其中包含</a:t>
            </a:r>
            <a:r>
              <a:rPr lang="en-US" altLang="zh-CN" dirty="0" smtClean="0"/>
              <a:t>Cookie</a:t>
            </a:r>
          </a:p>
          <a:p>
            <a:r>
              <a:rPr lang="zh-CN" altLang="en-US" dirty="0" smtClean="0"/>
              <a:t>攻击</a:t>
            </a:r>
            <a:endParaRPr lang="en-US" altLang="zh-CN" dirty="0" smtClean="0"/>
          </a:p>
          <a:p>
            <a:pPr lvl="1"/>
            <a:r>
              <a:rPr lang="zh-CN" altLang="en-US" dirty="0"/>
              <a:t>通过</a:t>
            </a:r>
            <a:r>
              <a:rPr lang="en-US" altLang="zh-CN" dirty="0" smtClean="0"/>
              <a:t>XSS</a:t>
            </a:r>
            <a:r>
              <a:rPr lang="zh-CN" altLang="en-US" dirty="0"/>
              <a:t>漏洞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设置</a:t>
            </a:r>
            <a:r>
              <a:rPr lang="en-US" altLang="zh-CN" dirty="0" smtClean="0"/>
              <a:t>&gt;4KCookie</a:t>
            </a:r>
          </a:p>
          <a:p>
            <a:pPr lvl="2"/>
            <a:r>
              <a:rPr lang="zh-CN" altLang="en-US" dirty="0" smtClean="0"/>
              <a:t>从返回页面中筛选出</a:t>
            </a:r>
            <a:r>
              <a:rPr lang="en-US" altLang="zh-CN" dirty="0" smtClean="0"/>
              <a:t>Cookie</a:t>
            </a:r>
          </a:p>
          <a:p>
            <a:pPr lvl="2"/>
            <a:r>
              <a:rPr lang="zh-CN" altLang="en-US" dirty="0" smtClean="0"/>
              <a:t>发送</a:t>
            </a:r>
            <a:r>
              <a:rPr lang="en-US" altLang="zh-CN" dirty="0" smtClean="0"/>
              <a:t>Cookie</a:t>
            </a:r>
            <a:r>
              <a:rPr lang="zh-CN" altLang="en-US" dirty="0" smtClean="0"/>
              <a:t>到攻击者服务器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成功绕过</a:t>
            </a:r>
            <a:r>
              <a:rPr lang="en-US" altLang="zh-CN" dirty="0" err="1" smtClean="0"/>
              <a:t>HttpOnly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0997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/>
              <a:t>绕过</a:t>
            </a:r>
            <a:r>
              <a:rPr lang="en-US" altLang="zh-CN" dirty="0" smtClean="0"/>
              <a:t>X-Frame-Options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界面伪装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方法：</a:t>
            </a:r>
            <a:r>
              <a:rPr lang="en-US" altLang="zh-CN" dirty="0" smtClean="0"/>
              <a:t>([Click][</a:t>
            </a:r>
            <a:r>
              <a:rPr lang="en-US" altLang="zh-CN" dirty="0" err="1" smtClean="0"/>
              <a:t>Drag&amp;Drop</a:t>
            </a:r>
            <a:r>
              <a:rPr lang="en-US" altLang="zh-CN" dirty="0" smtClean="0"/>
              <a:t>]</a:t>
            </a:r>
            <a:r>
              <a:rPr lang="en-US" altLang="zh-CN" dirty="0"/>
              <a:t>[</a:t>
            </a:r>
            <a:r>
              <a:rPr lang="en-US" altLang="zh-CN" dirty="0" smtClean="0"/>
              <a:t>Tap])jacking</a:t>
            </a:r>
          </a:p>
          <a:p>
            <a:pPr lvl="1"/>
            <a:r>
              <a:rPr lang="zh-CN" altLang="en-US" dirty="0" smtClean="0"/>
              <a:t>过程：点</a:t>
            </a:r>
            <a:r>
              <a:rPr lang="en-US" altLang="zh-CN" dirty="0" smtClean="0"/>
              <a:t>/</a:t>
            </a:r>
            <a:r>
              <a:rPr lang="zh-CN" altLang="en-US" dirty="0" smtClean="0"/>
              <a:t>拖</a:t>
            </a:r>
            <a:r>
              <a:rPr lang="en-US" altLang="zh-CN" dirty="0" smtClean="0"/>
              <a:t>/</a:t>
            </a:r>
            <a:r>
              <a:rPr lang="zh-CN" altLang="en-US" dirty="0" smtClean="0"/>
              <a:t>摸的对象是隐藏在其下方的对象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技术：隐藏层</a:t>
            </a:r>
            <a:r>
              <a:rPr lang="en-US" altLang="zh-CN" dirty="0" smtClean="0"/>
              <a:t>+Frame</a:t>
            </a:r>
            <a:r>
              <a:rPr lang="zh-CN" altLang="en-US" dirty="0" smtClean="0"/>
              <a:t>包含</a:t>
            </a:r>
            <a:endParaRPr lang="en-US" altLang="zh-CN" dirty="0"/>
          </a:p>
          <a:p>
            <a:r>
              <a:rPr lang="zh-CN" altLang="en-US" dirty="0" smtClean="0"/>
              <a:t>绕</a:t>
            </a:r>
            <a:r>
              <a:rPr lang="zh-CN" altLang="en-US" dirty="0"/>
              <a:t>过</a:t>
            </a:r>
            <a:r>
              <a:rPr lang="en-US" altLang="zh-CN" dirty="0" smtClean="0"/>
              <a:t>X-Frame-Options</a:t>
            </a:r>
          </a:p>
          <a:p>
            <a:pPr lvl="1"/>
            <a:r>
              <a:rPr lang="zh-CN" altLang="en-US" dirty="0" smtClean="0"/>
              <a:t>构造多个页面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history.forward</a:t>
            </a:r>
            <a:r>
              <a:rPr lang="en-US" altLang="zh-CN" dirty="0" smtClean="0"/>
              <a:t>()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history.back</a:t>
            </a:r>
            <a:r>
              <a:rPr lang="en-US" altLang="zh-CN" dirty="0" smtClean="0"/>
              <a:t>()</a:t>
            </a:r>
          </a:p>
          <a:p>
            <a:pPr lvl="1"/>
            <a:r>
              <a:rPr lang="zh-CN" altLang="en-US" dirty="0" smtClean="0"/>
              <a:t>实例：</a:t>
            </a:r>
            <a:r>
              <a:rPr lang="en-US" altLang="zh-CN" dirty="0" smtClean="0">
                <a:hlinkClick r:id="rId2"/>
              </a:rPr>
              <a:t>http://lcamtuf.coredump.cx/clickit/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此攻击方式设计复杂，且需高交互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686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/>
              <a:t>绕过</a:t>
            </a:r>
            <a:r>
              <a:rPr lang="en-US" altLang="zh-CN" dirty="0" smtClean="0"/>
              <a:t>Sandbox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Pwn2Own 2012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奖金最高</a:t>
            </a:r>
            <a:r>
              <a:rPr lang="en-US" altLang="zh-CN" dirty="0" smtClean="0"/>
              <a:t>6W</a:t>
            </a:r>
            <a:r>
              <a:rPr lang="zh-CN" altLang="en-US" dirty="0" smtClean="0"/>
              <a:t>美金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成功绕过</a:t>
            </a:r>
            <a:r>
              <a:rPr lang="en-US" altLang="zh-CN" dirty="0" smtClean="0"/>
              <a:t>Chrome</a:t>
            </a:r>
            <a:r>
              <a:rPr lang="zh-CN" altLang="en-US" dirty="0" smtClean="0"/>
              <a:t>沙</a:t>
            </a:r>
            <a:r>
              <a:rPr lang="zh-CN" altLang="en-US" dirty="0"/>
              <a:t>箱</a:t>
            </a:r>
            <a:endParaRPr lang="en-US" altLang="zh-CN" dirty="0"/>
          </a:p>
          <a:p>
            <a:pPr lvl="1"/>
            <a:r>
              <a:rPr lang="zh-CN" altLang="en-US" dirty="0"/>
              <a:t>花费了</a:t>
            </a:r>
            <a:r>
              <a:rPr lang="en-US" altLang="zh-CN" dirty="0"/>
              <a:t>6</a:t>
            </a:r>
            <a:r>
              <a:rPr lang="zh-CN" altLang="en-US" dirty="0"/>
              <a:t>个不同类型</a:t>
            </a:r>
            <a:r>
              <a:rPr lang="en-US" altLang="zh-CN" dirty="0"/>
              <a:t>bug</a:t>
            </a:r>
          </a:p>
          <a:p>
            <a:pPr lvl="1"/>
            <a:r>
              <a:rPr lang="zh-CN" altLang="en-US" dirty="0"/>
              <a:t>绕过沙</a:t>
            </a:r>
            <a:r>
              <a:rPr lang="zh-CN" altLang="en-US" dirty="0" smtClean="0"/>
              <a:t>箱所有保护，</a:t>
            </a:r>
            <a:r>
              <a:rPr lang="zh-CN" altLang="en-US" dirty="0"/>
              <a:t>将越来越难</a:t>
            </a:r>
            <a:endParaRPr lang="en-US" altLang="zh-CN" dirty="0"/>
          </a:p>
          <a:p>
            <a:pPr lvl="1"/>
            <a:r>
              <a:rPr lang="zh-CN" altLang="en-US" dirty="0"/>
              <a:t>更多：</a:t>
            </a:r>
            <a:r>
              <a:rPr lang="en-US" altLang="zh-CN" dirty="0"/>
              <a:t>http://blog.chromium.org/2012/05/tale-of-two-pwnies-part-1.html</a:t>
            </a:r>
            <a:endParaRPr lang="zh-CN" altLang="en-US" dirty="0"/>
          </a:p>
          <a:p>
            <a:pPr marL="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6515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八</a:t>
            </a:r>
            <a:r>
              <a:rPr lang="zh-CN" altLang="en-US" dirty="0" smtClean="0"/>
              <a:t> 隐私</a:t>
            </a:r>
            <a:r>
              <a:rPr lang="zh-CN" altLang="en-US" dirty="0"/>
              <a:t>安全</a:t>
            </a:r>
          </a:p>
        </p:txBody>
      </p:sp>
      <p:pic>
        <p:nvPicPr>
          <p:cNvPr id="1026" name="Picture 2" descr="http://www.guao.hk/wp-content/uploads/2012/01/sshot4ef009f8e34f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102" y="2516856"/>
            <a:ext cx="6191250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29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隐私</a:t>
            </a:r>
            <a:r>
              <a:rPr lang="zh-CN" altLang="en-US" dirty="0"/>
              <a:t>策略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隐身模式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Chrome,Firefox,Opera,IE,Safari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本地</a:t>
            </a:r>
            <a:r>
              <a:rPr lang="en-US" altLang="zh-CN" dirty="0" smtClean="0"/>
              <a:t>Cookie</a:t>
            </a:r>
            <a:r>
              <a:rPr lang="zh-CN" altLang="en-US" dirty="0" smtClean="0"/>
              <a:t>，搜索记录，临时文件</a:t>
            </a:r>
            <a:r>
              <a:rPr lang="en-US" altLang="zh-CN" dirty="0" smtClean="0"/>
              <a:t>…</a:t>
            </a:r>
            <a:r>
              <a:rPr lang="zh-CN" altLang="en-US" dirty="0" smtClean="0"/>
              <a:t>不被记录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书签被记录，网站服务器会记录</a:t>
            </a:r>
            <a:endParaRPr lang="en-US" altLang="zh-CN" dirty="0" smtClean="0"/>
          </a:p>
          <a:p>
            <a:r>
              <a:rPr lang="zh-CN" altLang="en-US" dirty="0" smtClean="0"/>
              <a:t>收集的信息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地理位置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崩溃报告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同步功能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在线翻译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语音输入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自动更新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各种插件扩展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…………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088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官方隐私声明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844824"/>
            <a:ext cx="8496944" cy="4525963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Chrome</a:t>
            </a:r>
            <a:r>
              <a:rPr lang="zh-CN" altLang="en-US" dirty="0" smtClean="0"/>
              <a:t>：</a:t>
            </a:r>
            <a:r>
              <a:rPr lang="en-US" altLang="zh-CN" dirty="0" smtClean="0">
                <a:hlinkClick r:id="rId2"/>
              </a:rPr>
              <a:t>www.google.com/chrome/intl/zh-CN/privacy.html</a:t>
            </a:r>
            <a:endParaRPr lang="en-US" altLang="zh-CN" dirty="0"/>
          </a:p>
          <a:p>
            <a:r>
              <a:rPr lang="en-US" altLang="zh-CN" dirty="0" err="1" smtClean="0"/>
              <a:t>Safari:</a:t>
            </a:r>
            <a:r>
              <a:rPr lang="en-US" altLang="zh-CN" dirty="0" err="1" smtClean="0">
                <a:hlinkClick r:id="rId3"/>
              </a:rPr>
              <a:t>www.apple.com</a:t>
            </a:r>
            <a:r>
              <a:rPr lang="en-US" altLang="zh-CN" dirty="0" smtClean="0">
                <a:hlinkClick r:id="rId3"/>
              </a:rPr>
              <a:t>/safari/</a:t>
            </a:r>
            <a:r>
              <a:rPr lang="en-US" altLang="zh-CN" dirty="0" err="1" smtClean="0">
                <a:hlinkClick r:id="rId3"/>
              </a:rPr>
              <a:t>features.html#security</a:t>
            </a:r>
            <a:endParaRPr lang="en-US" altLang="zh-CN" dirty="0" smtClean="0"/>
          </a:p>
          <a:p>
            <a:r>
              <a:rPr lang="en-US" altLang="zh-CN" dirty="0" smtClean="0"/>
              <a:t>Firefox</a:t>
            </a:r>
            <a:r>
              <a:rPr lang="zh-CN" altLang="en-US" dirty="0" smtClean="0"/>
              <a:t>：</a:t>
            </a:r>
            <a:r>
              <a:rPr lang="en-US" altLang="zh-CN" dirty="0" smtClean="0">
                <a:hlinkClick r:id="rId4"/>
              </a:rPr>
              <a:t>www.mozilla.org/enUS/legal/privacy/</a:t>
            </a:r>
            <a:endParaRPr lang="en-US" altLang="zh-CN" dirty="0" smtClean="0"/>
          </a:p>
          <a:p>
            <a:r>
              <a:rPr lang="en-US" altLang="zh-CN" dirty="0" smtClean="0"/>
              <a:t>Opera</a:t>
            </a:r>
            <a:r>
              <a:rPr lang="zh-CN" altLang="en-US" dirty="0" smtClean="0"/>
              <a:t>：</a:t>
            </a:r>
            <a:r>
              <a:rPr lang="en-US" altLang="zh-CN" dirty="0" smtClean="0">
                <a:hlinkClick r:id="rId5"/>
              </a:rPr>
              <a:t>www.opera.com/privacy</a:t>
            </a:r>
            <a:r>
              <a:rPr lang="en-US" altLang="zh-CN" dirty="0">
                <a:hlinkClick r:id="rId5"/>
              </a:rPr>
              <a:t>/</a:t>
            </a:r>
            <a:endParaRPr lang="en-US" altLang="zh-CN" dirty="0"/>
          </a:p>
          <a:p>
            <a:r>
              <a:rPr lang="en-US" altLang="zh-CN" dirty="0" smtClean="0"/>
              <a:t>IE</a:t>
            </a:r>
            <a:r>
              <a:rPr lang="zh-CN" altLang="en-US" dirty="0" smtClean="0"/>
              <a:t>：</a:t>
            </a:r>
            <a:r>
              <a:rPr lang="en-US" altLang="zh-CN" dirty="0" smtClean="0">
                <a:hlinkClick r:id="rId6"/>
              </a:rPr>
              <a:t>windows.microsoft.com/</a:t>
            </a:r>
            <a:r>
              <a:rPr lang="en-US" altLang="zh-CN" dirty="0" err="1" smtClean="0">
                <a:hlinkClick r:id="rId6"/>
              </a:rPr>
              <a:t>zh</a:t>
            </a:r>
            <a:r>
              <a:rPr lang="en-US" altLang="zh-CN" dirty="0" smtClean="0">
                <a:hlinkClick r:id="rId6"/>
              </a:rPr>
              <a:t>-CN/internet-explorer/products/ie-9/windows-internet-explorer-9-privacy-statement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148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九 浏览器特性差异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118" y="2372367"/>
            <a:ext cx="5363178" cy="32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3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浏览器特性差异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HTML5</a:t>
            </a:r>
            <a:r>
              <a:rPr lang="zh-CN" altLang="en-US" dirty="0" smtClean="0"/>
              <a:t>支持</a:t>
            </a:r>
            <a:endParaRPr lang="en-US" altLang="zh-CN" dirty="0" smtClean="0"/>
          </a:p>
          <a:p>
            <a:r>
              <a:rPr lang="en-US" altLang="zh-CN" dirty="0" smtClean="0"/>
              <a:t>URL</a:t>
            </a:r>
            <a:r>
              <a:rPr lang="zh-CN" altLang="en-US" dirty="0" smtClean="0"/>
              <a:t>编码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差异</a:t>
            </a:r>
            <a:endParaRPr lang="en-US" altLang="zh-CN" dirty="0" smtClean="0"/>
          </a:p>
          <a:p>
            <a:r>
              <a:rPr lang="zh-CN" altLang="en-US" dirty="0" smtClean="0"/>
              <a:t>安全特性支持</a:t>
            </a:r>
            <a:endParaRPr lang="en-US" altLang="zh-CN" dirty="0" smtClean="0"/>
          </a:p>
          <a:p>
            <a:r>
              <a:rPr lang="zh-CN" altLang="en-US" dirty="0" smtClean="0"/>
              <a:t>官方安全链接</a:t>
            </a:r>
            <a:endParaRPr lang="en-US" altLang="zh-CN" dirty="0" smtClean="0"/>
          </a:p>
          <a:p>
            <a:r>
              <a:rPr lang="en-US" altLang="zh-CN" dirty="0" smtClean="0"/>
              <a:t>JUST FOR FUN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828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浏览器市场占有率</a:t>
            </a:r>
            <a:endParaRPr lang="zh-CN" altLang="en-US" dirty="0"/>
          </a:p>
        </p:txBody>
      </p:sp>
      <p:pic>
        <p:nvPicPr>
          <p:cNvPr id="1026" name="Picture 2" descr="http://upload.wikimedia.org/wikipedia/commons/0/08/Wikimedia_browser_share_pie_chart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183" y="1700808"/>
            <a:ext cx="4010025" cy="479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90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HTML5</a:t>
            </a:r>
            <a:r>
              <a:rPr lang="zh-CN" altLang="en-US" dirty="0"/>
              <a:t>支持对比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html5test.com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837" y="2538252"/>
            <a:ext cx="5472459" cy="40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146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URL</a:t>
            </a:r>
            <a:r>
              <a:rPr lang="zh-CN" altLang="en-US" dirty="0" smtClean="0"/>
              <a:t>编码差异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http://code.google.com/p/browsersec/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52936"/>
            <a:ext cx="8856984" cy="2769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863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浏览器安全特性对比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www.browserscope.org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20888"/>
            <a:ext cx="7999137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931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/>
              <a:t>官方</a:t>
            </a:r>
            <a:r>
              <a:rPr lang="zh-CN" altLang="en-US" dirty="0" smtClean="0"/>
              <a:t>安全</a:t>
            </a:r>
            <a:r>
              <a:rPr lang="zh-CN" altLang="en-US" dirty="0"/>
              <a:t>链接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Chrome:</a:t>
            </a:r>
            <a:r>
              <a:rPr lang="en-US" altLang="zh-CN" b="1" dirty="0"/>
              <a:t> </a:t>
            </a:r>
            <a:r>
              <a:rPr lang="en-US" altLang="zh-CN" dirty="0" smtClean="0">
                <a:hlinkClick r:id="rId2"/>
              </a:rPr>
              <a:t>blog.chromium.org</a:t>
            </a:r>
            <a:r>
              <a:rPr lang="en-US" altLang="zh-CN" dirty="0">
                <a:hlinkClick r:id="rId2"/>
              </a:rPr>
              <a:t>/</a:t>
            </a:r>
            <a:endParaRPr lang="en-US" altLang="zh-CN" b="1" dirty="0" smtClean="0"/>
          </a:p>
          <a:p>
            <a:r>
              <a:rPr lang="en-US" altLang="zh-CN" dirty="0" smtClean="0"/>
              <a:t>Firefox: </a:t>
            </a:r>
            <a:r>
              <a:rPr lang="en-US" altLang="zh-CN" dirty="0" smtClean="0">
                <a:hlinkClick r:id="rId3"/>
              </a:rPr>
              <a:t>mozilla.org/security/</a:t>
            </a:r>
            <a:endParaRPr lang="en-US" altLang="zh-CN" dirty="0" smtClean="0"/>
          </a:p>
          <a:p>
            <a:r>
              <a:rPr lang="en-US" altLang="zh-CN" dirty="0" smtClean="0"/>
              <a:t>Opera:</a:t>
            </a: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4"/>
              </a:rPr>
              <a:t>opera.com/security</a:t>
            </a:r>
            <a:r>
              <a:rPr lang="en-US" altLang="zh-CN" dirty="0">
                <a:hlinkClick r:id="rId4"/>
              </a:rPr>
              <a:t>/ </a:t>
            </a:r>
            <a:endParaRPr lang="en-US" altLang="zh-CN" dirty="0" smtClean="0"/>
          </a:p>
          <a:p>
            <a:r>
              <a:rPr lang="en-US" altLang="zh-CN" dirty="0" smtClean="0"/>
              <a:t>IE:</a:t>
            </a:r>
            <a:r>
              <a:rPr lang="en-US" altLang="zh-CN" dirty="0">
                <a:hlinkClick r:id="rId5"/>
              </a:rPr>
              <a:t> </a:t>
            </a:r>
            <a:r>
              <a:rPr lang="en-US" altLang="zh-CN" dirty="0" smtClean="0">
                <a:hlinkClick r:id="rId6"/>
              </a:rPr>
              <a:t>www.microsoft.com/zh-cn/security/pc-security/ie9.aspx</a:t>
            </a:r>
            <a:endParaRPr lang="en-US" altLang="zh-CN" dirty="0" smtClean="0"/>
          </a:p>
          <a:p>
            <a:r>
              <a:rPr lang="en-US" altLang="zh-CN" dirty="0" err="1" smtClean="0"/>
              <a:t>Safari:</a:t>
            </a:r>
            <a:r>
              <a:rPr lang="en-US" altLang="zh-CN" dirty="0" err="1" smtClean="0">
                <a:hlinkClick r:id="rId7"/>
              </a:rPr>
              <a:t>www.apple.com</a:t>
            </a:r>
            <a:r>
              <a:rPr lang="en-US" altLang="zh-CN" dirty="0" smtClean="0">
                <a:hlinkClick r:id="rId7"/>
              </a:rPr>
              <a:t>/safari/</a:t>
            </a:r>
            <a:r>
              <a:rPr lang="en-US" altLang="zh-CN" dirty="0" err="1" smtClean="0">
                <a:hlinkClick r:id="rId7"/>
              </a:rPr>
              <a:t>features.html#security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98988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JUST FOR FUN</a:t>
            </a:r>
            <a:endParaRPr lang="zh-CN" altLang="en-US" dirty="0"/>
          </a:p>
        </p:txBody>
      </p:sp>
      <p:pic>
        <p:nvPicPr>
          <p:cNvPr id="3076" name="Picture 4" descr="todays web browsers - Visual Jok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14542"/>
            <a:ext cx="4392488" cy="491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yourfunnystuff.com/wp-content/uploads/2012/01/If-Browsers-Were-Gu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756" y="1484784"/>
            <a:ext cx="3597708" cy="490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47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Thanks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Q&amp;A</a:t>
            </a:r>
            <a:endParaRPr lang="fi-FI" altLang="zh-TW" b="1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280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一 </a:t>
            </a:r>
            <a:r>
              <a:rPr lang="en-US" altLang="zh-CN" dirty="0" smtClean="0"/>
              <a:t>URL</a:t>
            </a:r>
            <a:r>
              <a:rPr lang="zh-CN" altLang="en-US" dirty="0"/>
              <a:t>地址栏欺骗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726" y="2348880"/>
            <a:ext cx="4973546" cy="3112131"/>
          </a:xfrm>
        </p:spPr>
      </p:pic>
    </p:spTree>
    <p:extLst>
      <p:ext uri="{BB962C8B-B14F-4D97-AF65-F5344CB8AC3E}">
        <p14:creationId xmlns:p14="http://schemas.microsoft.com/office/powerpoint/2010/main" val="263065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去哪，两个步骤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鼠标移动</a:t>
            </a:r>
            <a:r>
              <a:rPr lang="zh-CN" altLang="en-US" dirty="0"/>
              <a:t>到</a:t>
            </a:r>
            <a:r>
              <a:rPr lang="en-US" altLang="zh-CN" dirty="0"/>
              <a:t>URL</a:t>
            </a:r>
            <a:r>
              <a:rPr lang="zh-CN" altLang="en-US" dirty="0"/>
              <a:t>上</a:t>
            </a:r>
            <a:r>
              <a:rPr lang="en-US" altLang="zh-CN" dirty="0" smtClean="0"/>
              <a:t>--</a:t>
            </a:r>
            <a:r>
              <a:rPr lang="zh-CN" altLang="en-US" dirty="0" smtClean="0"/>
              <a:t>状态栏</a:t>
            </a:r>
            <a:r>
              <a:rPr lang="zh-CN" altLang="en-US" dirty="0"/>
              <a:t>显示</a:t>
            </a:r>
            <a:r>
              <a:rPr lang="en-US" altLang="zh-CN" dirty="0" smtClean="0"/>
              <a:t>URL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鼠标点击</a:t>
            </a:r>
            <a:r>
              <a:rPr lang="en-US" altLang="zh-CN" dirty="0" smtClean="0"/>
              <a:t>/</a:t>
            </a:r>
            <a:r>
              <a:rPr lang="zh-CN" altLang="en-US" dirty="0" smtClean="0"/>
              <a:t>拖放</a:t>
            </a:r>
            <a:r>
              <a:rPr lang="en-US" altLang="zh-CN" dirty="0" smtClean="0"/>
              <a:t>URL—</a:t>
            </a:r>
            <a:r>
              <a:rPr lang="zh-CN" altLang="en-US" dirty="0" smtClean="0"/>
              <a:t>加载地址栏及页面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492896"/>
            <a:ext cx="4205659" cy="1649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869160"/>
            <a:ext cx="4205659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38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URL</a:t>
            </a:r>
            <a:r>
              <a:rPr lang="zh-CN" altLang="en-US" dirty="0" smtClean="0"/>
              <a:t>地址栏欺骗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点击</a:t>
            </a:r>
            <a:r>
              <a:rPr lang="en-US" altLang="zh-CN" dirty="0" smtClean="0"/>
              <a:t>URL</a:t>
            </a:r>
            <a:r>
              <a:rPr lang="zh-CN" altLang="en-US" dirty="0" smtClean="0"/>
              <a:t>欺骗</a:t>
            </a:r>
            <a:endParaRPr lang="en-US" altLang="zh-CN" dirty="0" smtClean="0"/>
          </a:p>
          <a:p>
            <a:pPr lvl="1"/>
            <a:r>
              <a:rPr lang="zh-CN" altLang="en-US" dirty="0"/>
              <a:t>浏览器通性</a:t>
            </a:r>
            <a:endParaRPr lang="en-US" altLang="zh-CN" dirty="0"/>
          </a:p>
          <a:p>
            <a:pPr lvl="2"/>
            <a:r>
              <a:rPr lang="en-US" altLang="zh-CN" dirty="0" err="1"/>
              <a:t>Onclick</a:t>
            </a:r>
            <a:r>
              <a:rPr lang="en-US" altLang="zh-CN" dirty="0"/>
              <a:t>()</a:t>
            </a:r>
            <a:r>
              <a:rPr lang="zh-CN" altLang="en-US" dirty="0"/>
              <a:t>，</a:t>
            </a:r>
            <a:r>
              <a:rPr lang="en-US" altLang="zh-CN" dirty="0" err="1"/>
              <a:t>Onmouseup</a:t>
            </a:r>
            <a:r>
              <a:rPr lang="en-US" altLang="zh-CN" dirty="0"/>
              <a:t>()</a:t>
            </a:r>
            <a:r>
              <a:rPr lang="zh-CN" altLang="en-US" dirty="0"/>
              <a:t>，</a:t>
            </a:r>
            <a:r>
              <a:rPr lang="en-US" altLang="zh-CN" dirty="0" err="1"/>
              <a:t>Onmousedown</a:t>
            </a:r>
            <a:r>
              <a:rPr lang="en-US" altLang="zh-CN" dirty="0"/>
              <a:t>()</a:t>
            </a:r>
          </a:p>
          <a:p>
            <a:pPr lvl="1"/>
            <a:r>
              <a:rPr lang="zh-CN" altLang="en-US" dirty="0"/>
              <a:t>浏览器差异</a:t>
            </a:r>
            <a:endParaRPr lang="en-US" altLang="zh-CN" dirty="0"/>
          </a:p>
          <a:p>
            <a:pPr lvl="2"/>
            <a:r>
              <a:rPr lang="en-US" altLang="zh-CN" dirty="0"/>
              <a:t>HTML5 </a:t>
            </a:r>
            <a:r>
              <a:rPr lang="en-US" altLang="zh-CN" dirty="0" err="1"/>
              <a:t>pushState</a:t>
            </a:r>
            <a:r>
              <a:rPr lang="en-US" altLang="zh-CN" dirty="0"/>
              <a:t>()</a:t>
            </a:r>
            <a:r>
              <a:rPr lang="zh-CN" altLang="en-US" dirty="0"/>
              <a:t>，</a:t>
            </a:r>
            <a:r>
              <a:rPr lang="en-US" altLang="zh-CN" dirty="0"/>
              <a:t>20%</a:t>
            </a:r>
            <a:r>
              <a:rPr lang="zh-CN" altLang="en-US" dirty="0"/>
              <a:t>，</a:t>
            </a:r>
            <a:r>
              <a:rPr lang="en-US" altLang="zh-CN" dirty="0"/>
              <a:t>long 20%</a:t>
            </a:r>
            <a:r>
              <a:rPr lang="zh-CN" altLang="en-US" dirty="0"/>
              <a:t>，空格，？</a:t>
            </a:r>
            <a:endParaRPr lang="en-US" altLang="zh-CN" dirty="0"/>
          </a:p>
          <a:p>
            <a:pPr lvl="2"/>
            <a:r>
              <a:rPr lang="zh-CN" altLang="en-US" dirty="0"/>
              <a:t>浏览器自身特性</a:t>
            </a:r>
            <a:r>
              <a:rPr lang="en-US" altLang="zh-CN" dirty="0"/>
              <a:t>……</a:t>
            </a:r>
          </a:p>
          <a:p>
            <a:r>
              <a:rPr lang="zh-CN" altLang="en-US" dirty="0" smtClean="0"/>
              <a:t>拖</a:t>
            </a:r>
            <a:r>
              <a:rPr lang="zh-CN" altLang="en-US" dirty="0"/>
              <a:t>放</a:t>
            </a:r>
            <a:r>
              <a:rPr lang="en-US" altLang="zh-CN" dirty="0"/>
              <a:t>URL</a:t>
            </a:r>
            <a:r>
              <a:rPr lang="zh-CN" altLang="en-US" dirty="0"/>
              <a:t>欺骗</a:t>
            </a:r>
            <a:endParaRPr lang="en-US" altLang="zh-CN" dirty="0"/>
          </a:p>
          <a:p>
            <a:pPr lvl="1"/>
            <a:r>
              <a:rPr lang="en-US" altLang="zh-CN" dirty="0"/>
              <a:t>Chrome</a:t>
            </a:r>
            <a:r>
              <a:rPr lang="zh-CN" altLang="en-US" dirty="0"/>
              <a:t>，</a:t>
            </a:r>
            <a:r>
              <a:rPr lang="en-US" altLang="zh-CN" dirty="0"/>
              <a:t>Firefox</a:t>
            </a:r>
            <a:r>
              <a:rPr lang="zh-CN" altLang="en-US" dirty="0"/>
              <a:t>，</a:t>
            </a:r>
            <a:r>
              <a:rPr lang="en-US" altLang="zh-CN" dirty="0"/>
              <a:t>IE</a:t>
            </a:r>
            <a:r>
              <a:rPr lang="zh-CN" altLang="en-US" dirty="0"/>
              <a:t>，</a:t>
            </a:r>
            <a:r>
              <a:rPr lang="en-US" altLang="zh-CN" dirty="0"/>
              <a:t>Safari</a:t>
            </a:r>
          </a:p>
          <a:p>
            <a:pPr lvl="2"/>
            <a:r>
              <a:rPr lang="en-US" altLang="zh-CN" dirty="0" err="1"/>
              <a:t>ondragstart</a:t>
            </a:r>
            <a:endParaRPr lang="en-US" altLang="zh-CN" dirty="0"/>
          </a:p>
          <a:p>
            <a:pPr lvl="2"/>
            <a:r>
              <a:rPr lang="en-US" altLang="zh-CN" dirty="0" err="1"/>
              <a:t>event.dataTransfer.setData</a:t>
            </a:r>
            <a:r>
              <a:rPr lang="en-US" altLang="zh-CN" dirty="0"/>
              <a:t>('</a:t>
            </a:r>
            <a:r>
              <a:rPr lang="en-US" altLang="zh-CN" dirty="0" err="1"/>
              <a:t>url</a:t>
            </a:r>
            <a:r>
              <a:rPr lang="en-US" altLang="zh-CN" dirty="0"/>
              <a:t> type','</a:t>
            </a:r>
            <a:r>
              <a:rPr lang="en-US" altLang="zh-CN" dirty="0" err="1"/>
              <a:t>url</a:t>
            </a:r>
            <a:r>
              <a:rPr lang="en-US" altLang="zh-CN" dirty="0" smtClean="0"/>
              <a:t>')</a:t>
            </a:r>
            <a:endParaRPr lang="en-US" altLang="zh-CN" dirty="0"/>
          </a:p>
          <a:p>
            <a:r>
              <a:rPr lang="en-US" altLang="zh-CN" dirty="0">
                <a:hlinkClick r:id="rId2" action="ppaction://hlinkfile"/>
              </a:rPr>
              <a:t>DEMO</a:t>
            </a:r>
            <a:endParaRPr lang="zh-CN" altLang="en-US" dirty="0"/>
          </a:p>
          <a:p>
            <a:pPr lvl="2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0797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二 </a:t>
            </a:r>
            <a:r>
              <a:rPr lang="en-US" altLang="zh-CN" dirty="0" smtClean="0"/>
              <a:t>URL</a:t>
            </a:r>
            <a:r>
              <a:rPr lang="zh-CN" altLang="en-US" dirty="0" smtClean="0"/>
              <a:t>状态栏欺骗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464" y="1927373"/>
            <a:ext cx="3675728" cy="4525963"/>
          </a:xfrm>
        </p:spPr>
      </p:pic>
    </p:spTree>
    <p:extLst>
      <p:ext uri="{BB962C8B-B14F-4D97-AF65-F5344CB8AC3E}">
        <p14:creationId xmlns:p14="http://schemas.microsoft.com/office/powerpoint/2010/main" val="189767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新老状态栏</a:t>
            </a:r>
            <a:r>
              <a:rPr lang="zh-CN" altLang="en-US" dirty="0"/>
              <a:t>对比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老的</a:t>
            </a:r>
            <a:r>
              <a:rPr lang="en-US" altLang="zh-CN" dirty="0" err="1" smtClean="0"/>
              <a:t>Chrome,FF,IE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half" idx="2"/>
          </p:nvPr>
        </p:nvSpPr>
        <p:spPr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 smtClean="0"/>
              <a:t>新的</a:t>
            </a:r>
            <a:r>
              <a:rPr lang="en-US" altLang="zh-CN" dirty="0" err="1" smtClean="0"/>
              <a:t>Chrome,FF,IE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4"/>
          </p:nvPr>
        </p:nvSpPr>
        <p:spPr>
          <a:ln>
            <a:solidFill>
              <a:schemeClr val="bg2">
                <a:lumMod val="50000"/>
              </a:schemeClr>
            </a:solidFill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12" name="Picture 2" descr="计算机生成了可选文字: /D&#10;…＋&#10;test-bug.html&#10;x、O&#10;+CJO6le:///c:/Users/user/DesktoP/flt，们l/test_bug.html&#10;☆曰气&#10;只oogle&#10;www.google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528" y="2213065"/>
            <a:ext cx="4028928" cy="113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 descr="计算机生成了可选文字: 口｛回&#10;＋一&#10;D6le拭UC:lUsers/us…htm.:te:,＿匕。．9．卜t，们I&#10;：一‘D一ktop／画圣互&#10;｝鱼渔生．里上&#10;匡&#10;bScanner&#10;S切rtScan-&#10;.Abortscanl夕sett.ng、｛口Advan:ed,&#10;Scannersta&#10;任〔C,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528" y="3536881"/>
            <a:ext cx="4074045" cy="118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 descr="计算机生成了可选文字: 回&#10;命☆翻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935834"/>
            <a:ext cx="4032448" cy="115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76" y="4922354"/>
            <a:ext cx="3992416" cy="117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83" y="3429000"/>
            <a:ext cx="4013730" cy="14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153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catur">
  <a:themeElements>
    <a:clrScheme name="奥斯汀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行云流水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  <a:satMod val="130000"/>
              </a:schemeClr>
            </a:gs>
            <a:gs pos="50000">
              <a:schemeClr val="phClr">
                <a:tint val="45000"/>
                <a:satMod val="220000"/>
              </a:schemeClr>
            </a:gs>
            <a:gs pos="100000">
              <a:schemeClr val="phClr">
                <a:tint val="90000"/>
                <a:satMod val="13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100000"/>
                <a:shade val="90000"/>
                <a:hueMod val="100000"/>
                <a:satMod val="200000"/>
              </a:schemeClr>
            </a:gs>
            <a:gs pos="50000">
              <a:schemeClr val="phClr">
                <a:tint val="100000"/>
                <a:shade val="60000"/>
                <a:hueMod val="100000"/>
                <a:satMod val="180000"/>
              </a:schemeClr>
            </a:gs>
            <a:gs pos="100000">
              <a:schemeClr val="phClr">
                <a:tint val="100000"/>
                <a:shade val="90000"/>
                <a:hueMod val="100000"/>
                <a:satMod val="2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50600">
              <a:schemeClr val="phClr">
                <a:alpha val="40000"/>
              </a:schemeClr>
            </a:glow>
          </a:effectLst>
        </a:effectStyle>
        <a:effectStyle>
          <a:effectLst>
            <a:glow rad="101600">
              <a:schemeClr val="phClr">
                <a:alpha val="60000"/>
              </a:schemeClr>
            </a:glow>
          </a:effectLst>
          <a:scene3d>
            <a:camera prst="isometricLeftDown" fov="0">
              <a:rot lat="0" lon="0" rev="0"/>
            </a:camera>
            <a:lightRig rig="harsh" dir="tl">
              <a:rot lat="0" lon="0" rev="14280000"/>
            </a:lightRig>
          </a:scene3d>
          <a:sp3d prstMaterial="flat">
            <a:bevelT w="38100" h="50800" prst="softRound"/>
          </a:sp3d>
        </a:effectStyle>
        <a:effectStyle>
          <a:effectLst>
            <a:glow>
              <a:schemeClr val="phClr"/>
            </a:glow>
          </a:effectLst>
          <a:scene3d>
            <a:camera prst="isometricLeftDown">
              <a:rot lat="0" lon="0" rev="0"/>
            </a:camera>
            <a:lightRig rig="harsh" dir="tl">
              <a:rot lat="0" lon="0" rev="14280000"/>
            </a:lightRig>
          </a:scene3d>
          <a:sp3d extrusionH="63500" contourW="38100" prstMaterial="flat">
            <a:bevelT w="50800" h="63500" prst="softRound"/>
            <a:contourClr>
              <a:schemeClr val="phClr">
                <a:tint val="5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52000"/>
                <a:satMod val="105000"/>
              </a:schemeClr>
            </a:gs>
            <a:gs pos="47500">
              <a:schemeClr val="phClr">
                <a:tint val="90000"/>
                <a:shade val="89000"/>
                <a:satMod val="105000"/>
              </a:schemeClr>
            </a:gs>
            <a:gs pos="58500">
              <a:schemeClr val="phClr">
                <a:tint val="85000"/>
                <a:shade val="89000"/>
                <a:satMod val="105000"/>
              </a:schemeClr>
            </a:gs>
            <a:gs pos="100000">
              <a:schemeClr val="phClr">
                <a:tint val="100000"/>
                <a:shade val="52000"/>
                <a:satMod val="105000"/>
              </a:schemeClr>
            </a:gs>
          </a:gsLst>
          <a:lin ang="36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5000"/>
                <a:satMod val="120000"/>
              </a:schemeClr>
            </a:duotone>
          </a:blip>
          <a:tile tx="0" ty="0" sx="52000" sy="5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TC101790490[[fn=迪凯特]]</Template>
  <TotalTime>4329</TotalTime>
  <Words>1031</Words>
  <Application>Microsoft Office PowerPoint</Application>
  <PresentationFormat>全屏显示(4:3)</PresentationFormat>
  <Paragraphs>274</Paragraphs>
  <Slides>45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46" baseType="lpstr">
      <vt:lpstr>Decatur</vt:lpstr>
      <vt:lpstr>现代浏览器新安全研究</vt:lpstr>
      <vt:lpstr>谁</vt:lpstr>
      <vt:lpstr>讲</vt:lpstr>
      <vt:lpstr>浏览器市场占有率</vt:lpstr>
      <vt:lpstr>一 URL地址栏欺骗</vt:lpstr>
      <vt:lpstr>去哪，两个步骤</vt:lpstr>
      <vt:lpstr>URL地址栏欺骗</vt:lpstr>
      <vt:lpstr>二 URL状态栏欺骗</vt:lpstr>
      <vt:lpstr>新老状态栏对比</vt:lpstr>
      <vt:lpstr>URL状态栏欺骗</vt:lpstr>
      <vt:lpstr>CSS状态栏欺骗漏洞编号</vt:lpstr>
      <vt:lpstr>三 页面标签欺骗攻击</vt:lpstr>
      <vt:lpstr>页面标签</vt:lpstr>
      <vt:lpstr>标签欺骗攻击原理</vt:lpstr>
      <vt:lpstr>标签欺骗攻击</vt:lpstr>
      <vt:lpstr>四 页面欺骗</vt:lpstr>
      <vt:lpstr>页面欺骗漏洞</vt:lpstr>
      <vt:lpstr>国内浏览器</vt:lpstr>
      <vt:lpstr>QQ浏览器页面欺骗</vt:lpstr>
      <vt:lpstr>搜狗浏览器页面欺骗</vt:lpstr>
      <vt:lpstr>五 扩展插件攻击</vt:lpstr>
      <vt:lpstr>插件统计</vt:lpstr>
      <vt:lpstr>插件攻击</vt:lpstr>
      <vt:lpstr>如何防御</vt:lpstr>
      <vt:lpstr>插件未来</vt:lpstr>
      <vt:lpstr>六 本地存储攻击</vt:lpstr>
      <vt:lpstr>localStorage()</vt:lpstr>
      <vt:lpstr>HTML5本地存储的安全性</vt:lpstr>
      <vt:lpstr>七 绕过安全策略</vt:lpstr>
      <vt:lpstr>绕过XSS防御</vt:lpstr>
      <vt:lpstr> 绕过SOP </vt:lpstr>
      <vt:lpstr>绕过HttpOnly</vt:lpstr>
      <vt:lpstr>绕过X-Frame-Options</vt:lpstr>
      <vt:lpstr>绕过Sandbox</vt:lpstr>
      <vt:lpstr>八 隐私安全</vt:lpstr>
      <vt:lpstr>隐私策略</vt:lpstr>
      <vt:lpstr>官方隐私声明</vt:lpstr>
      <vt:lpstr>九 浏览器特性差异</vt:lpstr>
      <vt:lpstr>浏览器特性差异</vt:lpstr>
      <vt:lpstr>HTML5支持对比</vt:lpstr>
      <vt:lpstr>URL编码差异</vt:lpstr>
      <vt:lpstr>浏览器安全特性对比</vt:lpstr>
      <vt:lpstr>官方安全链接</vt:lpstr>
      <vt:lpstr>JUST FOR FUN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现代浏览器安全</dc:title>
  <dc:creator>user</dc:creator>
  <cp:lastModifiedBy>user</cp:lastModifiedBy>
  <cp:revision>438</cp:revision>
  <dcterms:created xsi:type="dcterms:W3CDTF">2012-05-23T03:51:52Z</dcterms:created>
  <dcterms:modified xsi:type="dcterms:W3CDTF">2012-06-30T14:19:07Z</dcterms:modified>
</cp:coreProperties>
</file>